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1"/>
  </p:notesMasterIdLst>
  <p:sldIdLst>
    <p:sldId id="256" r:id="rId2"/>
    <p:sldId id="268" r:id="rId3"/>
    <p:sldId id="257" r:id="rId4"/>
    <p:sldId id="282" r:id="rId5"/>
    <p:sldId id="258" r:id="rId6"/>
    <p:sldId id="286" r:id="rId7"/>
    <p:sldId id="259" r:id="rId8"/>
    <p:sldId id="287" r:id="rId9"/>
    <p:sldId id="260" r:id="rId10"/>
    <p:sldId id="288" r:id="rId11"/>
    <p:sldId id="261" r:id="rId12"/>
    <p:sldId id="289" r:id="rId13"/>
    <p:sldId id="262" r:id="rId14"/>
    <p:sldId id="284" r:id="rId15"/>
    <p:sldId id="292" r:id="rId16"/>
    <p:sldId id="293" r:id="rId17"/>
    <p:sldId id="285" r:id="rId18"/>
    <p:sldId id="290" r:id="rId19"/>
    <p:sldId id="263" r:id="rId20"/>
    <p:sldId id="283" r:id="rId21"/>
    <p:sldId id="264" r:id="rId22"/>
    <p:sldId id="265" r:id="rId23"/>
    <p:sldId id="266" r:id="rId24"/>
    <p:sldId id="267" r:id="rId25"/>
    <p:sldId id="269" r:id="rId26"/>
    <p:sldId id="271" r:id="rId27"/>
    <p:sldId id="272" r:id="rId28"/>
    <p:sldId id="278" r:id="rId29"/>
    <p:sldId id="273" r:id="rId30"/>
    <p:sldId id="291" r:id="rId31"/>
    <p:sldId id="274" r:id="rId32"/>
    <p:sldId id="279" r:id="rId33"/>
    <p:sldId id="280" r:id="rId34"/>
    <p:sldId id="281" r:id="rId35"/>
    <p:sldId id="275" r:id="rId36"/>
    <p:sldId id="276" r:id="rId37"/>
    <p:sldId id="294" r:id="rId38"/>
    <p:sldId id="295" r:id="rId39"/>
    <p:sldId id="277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 snapToGrid="0">
      <p:cViewPr>
        <p:scale>
          <a:sx n="50" d="100"/>
          <a:sy n="50" d="100"/>
        </p:scale>
        <p:origin x="139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reya Rasquinha" userId="9a3fe8aca1c21741" providerId="LiveId" clId="{49DC549A-51F5-40B9-8A14-39EDFFCFBD45}"/>
    <pc:docChg chg="custSel addSld modSld sldOrd">
      <pc:chgData name="Shreya Rasquinha" userId="9a3fe8aca1c21741" providerId="LiveId" clId="{49DC549A-51F5-40B9-8A14-39EDFFCFBD45}" dt="2024-04-20T16:56:28.638" v="2153" actId="20577"/>
      <pc:docMkLst>
        <pc:docMk/>
      </pc:docMkLst>
      <pc:sldChg chg="modSp mod">
        <pc:chgData name="Shreya Rasquinha" userId="9a3fe8aca1c21741" providerId="LiveId" clId="{49DC549A-51F5-40B9-8A14-39EDFFCFBD45}" dt="2024-04-19T01:27:45.721" v="74" actId="20577"/>
        <pc:sldMkLst>
          <pc:docMk/>
          <pc:sldMk cId="3045707832" sldId="258"/>
        </pc:sldMkLst>
        <pc:spChg chg="mod">
          <ac:chgData name="Shreya Rasquinha" userId="9a3fe8aca1c21741" providerId="LiveId" clId="{49DC549A-51F5-40B9-8A14-39EDFFCFBD45}" dt="2024-04-19T01:27:45.721" v="74" actId="20577"/>
          <ac:spMkLst>
            <pc:docMk/>
            <pc:sldMk cId="3045707832" sldId="258"/>
            <ac:spMk id="3" creationId="{67B4F7F7-43CA-C03D-4B8D-48359CD064F7}"/>
          </ac:spMkLst>
        </pc:spChg>
      </pc:sldChg>
      <pc:sldChg chg="modSp mod">
        <pc:chgData name="Shreya Rasquinha" userId="9a3fe8aca1c21741" providerId="LiveId" clId="{49DC549A-51F5-40B9-8A14-39EDFFCFBD45}" dt="2024-04-20T12:48:05.530" v="685" actId="1076"/>
        <pc:sldMkLst>
          <pc:docMk/>
          <pc:sldMk cId="692684831" sldId="262"/>
        </pc:sldMkLst>
        <pc:spChg chg="mod">
          <ac:chgData name="Shreya Rasquinha" userId="9a3fe8aca1c21741" providerId="LiveId" clId="{49DC549A-51F5-40B9-8A14-39EDFFCFBD45}" dt="2024-04-20T12:48:05.530" v="685" actId="1076"/>
          <ac:spMkLst>
            <pc:docMk/>
            <pc:sldMk cId="692684831" sldId="262"/>
            <ac:spMk id="3" creationId="{DC5D22E8-924C-D260-7189-C17ABFE085A9}"/>
          </ac:spMkLst>
        </pc:spChg>
      </pc:sldChg>
      <pc:sldChg chg="modSp mod">
        <pc:chgData name="Shreya Rasquinha" userId="9a3fe8aca1c21741" providerId="LiveId" clId="{49DC549A-51F5-40B9-8A14-39EDFFCFBD45}" dt="2024-04-19T01:31:25.167" v="77" actId="20577"/>
        <pc:sldMkLst>
          <pc:docMk/>
          <pc:sldMk cId="394289311" sldId="263"/>
        </pc:sldMkLst>
        <pc:spChg chg="mod">
          <ac:chgData name="Shreya Rasquinha" userId="9a3fe8aca1c21741" providerId="LiveId" clId="{49DC549A-51F5-40B9-8A14-39EDFFCFBD45}" dt="2024-04-19T01:31:25.167" v="77" actId="20577"/>
          <ac:spMkLst>
            <pc:docMk/>
            <pc:sldMk cId="394289311" sldId="263"/>
            <ac:spMk id="3" creationId="{E93B2C7D-23E4-7613-F773-A237A4EECFB8}"/>
          </ac:spMkLst>
        </pc:spChg>
      </pc:sldChg>
      <pc:sldChg chg="modSp mod">
        <pc:chgData name="Shreya Rasquinha" userId="9a3fe8aca1c21741" providerId="LiveId" clId="{49DC549A-51F5-40B9-8A14-39EDFFCFBD45}" dt="2024-04-20T12:36:01.855" v="463" actId="20577"/>
        <pc:sldMkLst>
          <pc:docMk/>
          <pc:sldMk cId="3943801358" sldId="265"/>
        </pc:sldMkLst>
        <pc:spChg chg="mod">
          <ac:chgData name="Shreya Rasquinha" userId="9a3fe8aca1c21741" providerId="LiveId" clId="{49DC549A-51F5-40B9-8A14-39EDFFCFBD45}" dt="2024-04-20T12:36:01.855" v="463" actId="20577"/>
          <ac:spMkLst>
            <pc:docMk/>
            <pc:sldMk cId="3943801358" sldId="265"/>
            <ac:spMk id="3" creationId="{0F341102-640A-D4A7-46CE-991E0A751CA5}"/>
          </ac:spMkLst>
        </pc:spChg>
      </pc:sldChg>
      <pc:sldChg chg="modSp mod">
        <pc:chgData name="Shreya Rasquinha" userId="9a3fe8aca1c21741" providerId="LiveId" clId="{49DC549A-51F5-40B9-8A14-39EDFFCFBD45}" dt="2024-04-20T16:56:28.638" v="2153" actId="20577"/>
        <pc:sldMkLst>
          <pc:docMk/>
          <pc:sldMk cId="2556118244" sldId="266"/>
        </pc:sldMkLst>
        <pc:spChg chg="mod">
          <ac:chgData name="Shreya Rasquinha" userId="9a3fe8aca1c21741" providerId="LiveId" clId="{49DC549A-51F5-40B9-8A14-39EDFFCFBD45}" dt="2024-04-20T16:56:28.638" v="2153" actId="20577"/>
          <ac:spMkLst>
            <pc:docMk/>
            <pc:sldMk cId="2556118244" sldId="266"/>
            <ac:spMk id="3" creationId="{B7191914-E2F0-B78A-E875-4132E1E05D49}"/>
          </ac:spMkLst>
        </pc:spChg>
      </pc:sldChg>
      <pc:sldChg chg="modSp mod modNotesTx">
        <pc:chgData name="Shreya Rasquinha" userId="9a3fe8aca1c21741" providerId="LiveId" clId="{49DC549A-51F5-40B9-8A14-39EDFFCFBD45}" dt="2024-04-20T12:34:51.935" v="386" actId="20577"/>
        <pc:sldMkLst>
          <pc:docMk/>
          <pc:sldMk cId="227662991" sldId="267"/>
        </pc:sldMkLst>
        <pc:spChg chg="mod">
          <ac:chgData name="Shreya Rasquinha" userId="9a3fe8aca1c21741" providerId="LiveId" clId="{49DC549A-51F5-40B9-8A14-39EDFFCFBD45}" dt="2024-04-20T12:34:33.842" v="377" actId="20577"/>
          <ac:spMkLst>
            <pc:docMk/>
            <pc:sldMk cId="227662991" sldId="267"/>
            <ac:spMk id="3" creationId="{65C70359-9211-5C50-6540-2443D7B7FF28}"/>
          </ac:spMkLst>
        </pc:spChg>
      </pc:sldChg>
      <pc:sldChg chg="modSp mod">
        <pc:chgData name="Shreya Rasquinha" userId="9a3fe8aca1c21741" providerId="LiveId" clId="{49DC549A-51F5-40B9-8A14-39EDFFCFBD45}" dt="2024-04-20T12:30:41.916" v="318" actId="5793"/>
        <pc:sldMkLst>
          <pc:docMk/>
          <pc:sldMk cId="2529928052" sldId="269"/>
        </pc:sldMkLst>
        <pc:spChg chg="mod">
          <ac:chgData name="Shreya Rasquinha" userId="9a3fe8aca1c21741" providerId="LiveId" clId="{49DC549A-51F5-40B9-8A14-39EDFFCFBD45}" dt="2024-04-20T12:30:41.916" v="318" actId="5793"/>
          <ac:spMkLst>
            <pc:docMk/>
            <pc:sldMk cId="2529928052" sldId="269"/>
            <ac:spMk id="3" creationId="{E451AF22-79A9-601A-5A28-7A30F582799D}"/>
          </ac:spMkLst>
        </pc:spChg>
      </pc:sldChg>
      <pc:sldChg chg="modSp mod">
        <pc:chgData name="Shreya Rasquinha" userId="9a3fe8aca1c21741" providerId="LiveId" clId="{49DC549A-51F5-40B9-8A14-39EDFFCFBD45}" dt="2024-04-20T12:30:23.798" v="317" actId="20577"/>
        <pc:sldMkLst>
          <pc:docMk/>
          <pc:sldMk cId="3108198028" sldId="271"/>
        </pc:sldMkLst>
        <pc:spChg chg="mod">
          <ac:chgData name="Shreya Rasquinha" userId="9a3fe8aca1c21741" providerId="LiveId" clId="{49DC549A-51F5-40B9-8A14-39EDFFCFBD45}" dt="2024-04-20T12:30:23.798" v="317" actId="20577"/>
          <ac:spMkLst>
            <pc:docMk/>
            <pc:sldMk cId="3108198028" sldId="271"/>
            <ac:spMk id="2" creationId="{36C09D59-51F0-4DE5-ACF8-376525168BC8}"/>
          </ac:spMkLst>
        </pc:spChg>
      </pc:sldChg>
      <pc:sldChg chg="modSp mod">
        <pc:chgData name="Shreya Rasquinha" userId="9a3fe8aca1c21741" providerId="LiveId" clId="{49DC549A-51F5-40B9-8A14-39EDFFCFBD45}" dt="2024-04-19T01:33:59.467" v="115" actId="20577"/>
        <pc:sldMkLst>
          <pc:docMk/>
          <pc:sldMk cId="3584265707" sldId="272"/>
        </pc:sldMkLst>
        <pc:spChg chg="mod">
          <ac:chgData name="Shreya Rasquinha" userId="9a3fe8aca1c21741" providerId="LiveId" clId="{49DC549A-51F5-40B9-8A14-39EDFFCFBD45}" dt="2024-04-19T01:33:59.467" v="115" actId="20577"/>
          <ac:spMkLst>
            <pc:docMk/>
            <pc:sldMk cId="3584265707" sldId="272"/>
            <ac:spMk id="3" creationId="{85C256FF-D6EB-8036-571A-CD1E2C7BA606}"/>
          </ac:spMkLst>
        </pc:spChg>
      </pc:sldChg>
      <pc:sldChg chg="modSp mod">
        <pc:chgData name="Shreya Rasquinha" userId="9a3fe8aca1c21741" providerId="LiveId" clId="{49DC549A-51F5-40B9-8A14-39EDFFCFBD45}" dt="2024-04-20T12:29:56.913" v="316" actId="20577"/>
        <pc:sldMkLst>
          <pc:docMk/>
          <pc:sldMk cId="1907513389" sldId="273"/>
        </pc:sldMkLst>
        <pc:spChg chg="mod">
          <ac:chgData name="Shreya Rasquinha" userId="9a3fe8aca1c21741" providerId="LiveId" clId="{49DC549A-51F5-40B9-8A14-39EDFFCFBD45}" dt="2024-04-20T12:29:56.913" v="316" actId="20577"/>
          <ac:spMkLst>
            <pc:docMk/>
            <pc:sldMk cId="1907513389" sldId="273"/>
            <ac:spMk id="3" creationId="{609EB58C-EBDE-15E5-3F0C-68CBFBA9B0D3}"/>
          </ac:spMkLst>
        </pc:spChg>
      </pc:sldChg>
      <pc:sldChg chg="modSp mod">
        <pc:chgData name="Shreya Rasquinha" userId="9a3fe8aca1c21741" providerId="LiveId" clId="{49DC549A-51F5-40B9-8A14-39EDFFCFBD45}" dt="2024-04-20T12:28:01.053" v="263" actId="255"/>
        <pc:sldMkLst>
          <pc:docMk/>
          <pc:sldMk cId="2633671460" sldId="274"/>
        </pc:sldMkLst>
        <pc:spChg chg="mod">
          <ac:chgData name="Shreya Rasquinha" userId="9a3fe8aca1c21741" providerId="LiveId" clId="{49DC549A-51F5-40B9-8A14-39EDFFCFBD45}" dt="2024-04-20T12:28:01.053" v="263" actId="255"/>
          <ac:spMkLst>
            <pc:docMk/>
            <pc:sldMk cId="2633671460" sldId="274"/>
            <ac:spMk id="3" creationId="{BCF7E8A9-69AF-0126-8E25-3DAE9C2E9F26}"/>
          </ac:spMkLst>
        </pc:spChg>
      </pc:sldChg>
      <pc:sldChg chg="modSp mod modNotesTx">
        <pc:chgData name="Shreya Rasquinha" userId="9a3fe8aca1c21741" providerId="LiveId" clId="{49DC549A-51F5-40B9-8A14-39EDFFCFBD45}" dt="2024-04-20T16:48:27.842" v="1795" actId="20577"/>
        <pc:sldMkLst>
          <pc:docMk/>
          <pc:sldMk cId="491576331" sldId="276"/>
        </pc:sldMkLst>
        <pc:spChg chg="mod">
          <ac:chgData name="Shreya Rasquinha" userId="9a3fe8aca1c21741" providerId="LiveId" clId="{49DC549A-51F5-40B9-8A14-39EDFFCFBD45}" dt="2024-04-20T16:48:27.842" v="1795" actId="20577"/>
          <ac:spMkLst>
            <pc:docMk/>
            <pc:sldMk cId="491576331" sldId="276"/>
            <ac:spMk id="3" creationId="{DFAA6266-EF13-AF60-8496-6EF0243A309B}"/>
          </ac:spMkLst>
        </pc:spChg>
      </pc:sldChg>
      <pc:sldChg chg="modSp mod">
        <pc:chgData name="Shreya Rasquinha" userId="9a3fe8aca1c21741" providerId="LiveId" clId="{49DC549A-51F5-40B9-8A14-39EDFFCFBD45}" dt="2024-04-20T12:28:08.197" v="264" actId="255"/>
        <pc:sldMkLst>
          <pc:docMk/>
          <pc:sldMk cId="1164746042" sldId="279"/>
        </pc:sldMkLst>
        <pc:spChg chg="mod">
          <ac:chgData name="Shreya Rasquinha" userId="9a3fe8aca1c21741" providerId="LiveId" clId="{49DC549A-51F5-40B9-8A14-39EDFFCFBD45}" dt="2024-04-20T12:28:08.197" v="264" actId="255"/>
          <ac:spMkLst>
            <pc:docMk/>
            <pc:sldMk cId="1164746042" sldId="279"/>
            <ac:spMk id="3" creationId="{BCF7E8A9-69AF-0126-8E25-3DAE9C2E9F26}"/>
          </ac:spMkLst>
        </pc:spChg>
      </pc:sldChg>
      <pc:sldChg chg="modSp mod">
        <pc:chgData name="Shreya Rasquinha" userId="9a3fe8aca1c21741" providerId="LiveId" clId="{49DC549A-51F5-40B9-8A14-39EDFFCFBD45}" dt="2024-04-20T12:29:01.296" v="274" actId="27636"/>
        <pc:sldMkLst>
          <pc:docMk/>
          <pc:sldMk cId="324679129" sldId="280"/>
        </pc:sldMkLst>
        <pc:spChg chg="mod">
          <ac:chgData name="Shreya Rasquinha" userId="9a3fe8aca1c21741" providerId="LiveId" clId="{49DC549A-51F5-40B9-8A14-39EDFFCFBD45}" dt="2024-04-20T12:29:01.296" v="274" actId="27636"/>
          <ac:spMkLst>
            <pc:docMk/>
            <pc:sldMk cId="324679129" sldId="280"/>
            <ac:spMk id="3" creationId="{BCF7E8A9-69AF-0126-8E25-3DAE9C2E9F26}"/>
          </ac:spMkLst>
        </pc:spChg>
      </pc:sldChg>
      <pc:sldChg chg="modSp mod">
        <pc:chgData name="Shreya Rasquinha" userId="9a3fe8aca1c21741" providerId="LiveId" clId="{49DC549A-51F5-40B9-8A14-39EDFFCFBD45}" dt="2024-04-19T01:34:35.795" v="129" actId="20577"/>
        <pc:sldMkLst>
          <pc:docMk/>
          <pc:sldMk cId="3728081883" sldId="281"/>
        </pc:sldMkLst>
        <pc:spChg chg="mod">
          <ac:chgData name="Shreya Rasquinha" userId="9a3fe8aca1c21741" providerId="LiveId" clId="{49DC549A-51F5-40B9-8A14-39EDFFCFBD45}" dt="2024-04-19T01:34:35.795" v="129" actId="20577"/>
          <ac:spMkLst>
            <pc:docMk/>
            <pc:sldMk cId="3728081883" sldId="281"/>
            <ac:spMk id="3" creationId="{82B696EC-4DC6-480F-4E2C-D9A99A3D61C2}"/>
          </ac:spMkLst>
        </pc:spChg>
      </pc:sldChg>
      <pc:sldChg chg="modSp mod">
        <pc:chgData name="Shreya Rasquinha" userId="9a3fe8aca1c21741" providerId="LiveId" clId="{49DC549A-51F5-40B9-8A14-39EDFFCFBD45}" dt="2024-04-19T01:30:45.979" v="75" actId="20577"/>
        <pc:sldMkLst>
          <pc:docMk/>
          <pc:sldMk cId="4182806258" sldId="283"/>
        </pc:sldMkLst>
        <pc:spChg chg="mod">
          <ac:chgData name="Shreya Rasquinha" userId="9a3fe8aca1c21741" providerId="LiveId" clId="{49DC549A-51F5-40B9-8A14-39EDFFCFBD45}" dt="2024-04-19T01:30:45.979" v="75" actId="20577"/>
          <ac:spMkLst>
            <pc:docMk/>
            <pc:sldMk cId="4182806258" sldId="283"/>
            <ac:spMk id="3" creationId="{E544E6DB-BB1A-5A0F-53B2-7EE53A7D4C11}"/>
          </ac:spMkLst>
        </pc:spChg>
      </pc:sldChg>
      <pc:sldChg chg="modSp mod ord">
        <pc:chgData name="Shreya Rasquinha" userId="9a3fe8aca1c21741" providerId="LiveId" clId="{49DC549A-51F5-40B9-8A14-39EDFFCFBD45}" dt="2024-04-20T16:43:15.265" v="1495" actId="14100"/>
        <pc:sldMkLst>
          <pc:docMk/>
          <pc:sldMk cId="403785469" sldId="284"/>
        </pc:sldMkLst>
        <pc:picChg chg="mod">
          <ac:chgData name="Shreya Rasquinha" userId="9a3fe8aca1c21741" providerId="LiveId" clId="{49DC549A-51F5-40B9-8A14-39EDFFCFBD45}" dt="2024-04-20T16:41:34.254" v="1486" actId="14100"/>
          <ac:picMkLst>
            <pc:docMk/>
            <pc:sldMk cId="403785469" sldId="284"/>
            <ac:picMk id="10" creationId="{27F4B382-2002-332E-8F4B-338424E7C1AC}"/>
          </ac:picMkLst>
        </pc:picChg>
        <pc:picChg chg="mod ord">
          <ac:chgData name="Shreya Rasquinha" userId="9a3fe8aca1c21741" providerId="LiveId" clId="{49DC549A-51F5-40B9-8A14-39EDFFCFBD45}" dt="2024-04-20T16:43:15.265" v="1495" actId="14100"/>
          <ac:picMkLst>
            <pc:docMk/>
            <pc:sldMk cId="403785469" sldId="284"/>
            <ac:picMk id="12" creationId="{6C9C6B28-2C12-B5CA-EB8F-3899A694EC8B}"/>
          </ac:picMkLst>
        </pc:picChg>
      </pc:sldChg>
      <pc:sldChg chg="modSp mod ord">
        <pc:chgData name="Shreya Rasquinha" userId="9a3fe8aca1c21741" providerId="LiveId" clId="{49DC549A-51F5-40B9-8A14-39EDFFCFBD45}" dt="2024-04-20T16:40:22.525" v="1478" actId="14100"/>
        <pc:sldMkLst>
          <pc:docMk/>
          <pc:sldMk cId="1734173867" sldId="285"/>
        </pc:sldMkLst>
        <pc:picChg chg="mod">
          <ac:chgData name="Shreya Rasquinha" userId="9a3fe8aca1c21741" providerId="LiveId" clId="{49DC549A-51F5-40B9-8A14-39EDFFCFBD45}" dt="2024-04-20T16:40:22.525" v="1478" actId="14100"/>
          <ac:picMkLst>
            <pc:docMk/>
            <pc:sldMk cId="1734173867" sldId="285"/>
            <ac:picMk id="2" creationId="{B083AA58-04D9-D1BA-7A4C-956C8E82EBF2}"/>
          </ac:picMkLst>
        </pc:picChg>
      </pc:sldChg>
      <pc:sldChg chg="modSp mod">
        <pc:chgData name="Shreya Rasquinha" userId="9a3fe8aca1c21741" providerId="LiveId" clId="{49DC549A-51F5-40B9-8A14-39EDFFCFBD45}" dt="2024-04-20T12:14:12.063" v="136" actId="27636"/>
        <pc:sldMkLst>
          <pc:docMk/>
          <pc:sldMk cId="3594864959" sldId="287"/>
        </pc:sldMkLst>
        <pc:spChg chg="mod">
          <ac:chgData name="Shreya Rasquinha" userId="9a3fe8aca1c21741" providerId="LiveId" clId="{49DC549A-51F5-40B9-8A14-39EDFFCFBD45}" dt="2024-04-20T12:14:12.063" v="136" actId="27636"/>
          <ac:spMkLst>
            <pc:docMk/>
            <pc:sldMk cId="3594864959" sldId="287"/>
            <ac:spMk id="3" creationId="{7D67991F-6A97-357A-42AC-23E3DF00FDCF}"/>
          </ac:spMkLst>
        </pc:spChg>
      </pc:sldChg>
      <pc:sldChg chg="modSp mod">
        <pc:chgData name="Shreya Rasquinha" userId="9a3fe8aca1c21741" providerId="LiveId" clId="{49DC549A-51F5-40B9-8A14-39EDFFCFBD45}" dt="2024-04-20T12:58:34.216" v="1216" actId="27636"/>
        <pc:sldMkLst>
          <pc:docMk/>
          <pc:sldMk cId="2595964549" sldId="290"/>
        </pc:sldMkLst>
        <pc:spChg chg="mod">
          <ac:chgData name="Shreya Rasquinha" userId="9a3fe8aca1c21741" providerId="LiveId" clId="{49DC549A-51F5-40B9-8A14-39EDFFCFBD45}" dt="2024-04-20T12:58:34.216" v="1216" actId="27636"/>
          <ac:spMkLst>
            <pc:docMk/>
            <pc:sldMk cId="2595964549" sldId="290"/>
            <ac:spMk id="3" creationId="{DC5D22E8-924C-D260-7189-C17ABFE085A9}"/>
          </ac:spMkLst>
        </pc:spChg>
      </pc:sldChg>
      <pc:sldChg chg="modSp mod">
        <pc:chgData name="Shreya Rasquinha" userId="9a3fe8aca1c21741" providerId="LiveId" clId="{49DC549A-51F5-40B9-8A14-39EDFFCFBD45}" dt="2024-04-20T12:27:33.214" v="262" actId="20577"/>
        <pc:sldMkLst>
          <pc:docMk/>
          <pc:sldMk cId="3910896095" sldId="291"/>
        </pc:sldMkLst>
        <pc:spChg chg="mod">
          <ac:chgData name="Shreya Rasquinha" userId="9a3fe8aca1c21741" providerId="LiveId" clId="{49DC549A-51F5-40B9-8A14-39EDFFCFBD45}" dt="2024-04-20T12:27:33.214" v="262" actId="20577"/>
          <ac:spMkLst>
            <pc:docMk/>
            <pc:sldMk cId="3910896095" sldId="291"/>
            <ac:spMk id="3" creationId="{609EB58C-EBDE-15E5-3F0C-68CBFBA9B0D3}"/>
          </ac:spMkLst>
        </pc:spChg>
      </pc:sldChg>
      <pc:sldChg chg="modSp add mod modNotesTx">
        <pc:chgData name="Shreya Rasquinha" userId="9a3fe8aca1c21741" providerId="LiveId" clId="{49DC549A-51F5-40B9-8A14-39EDFFCFBD45}" dt="2024-04-20T13:08:44.178" v="1470" actId="20577"/>
        <pc:sldMkLst>
          <pc:docMk/>
          <pc:sldMk cId="1496316464" sldId="292"/>
        </pc:sldMkLst>
        <pc:spChg chg="mod">
          <ac:chgData name="Shreya Rasquinha" userId="9a3fe8aca1c21741" providerId="LiveId" clId="{49DC549A-51F5-40B9-8A14-39EDFFCFBD45}" dt="2024-04-20T13:08:44.178" v="1470" actId="20577"/>
          <ac:spMkLst>
            <pc:docMk/>
            <pc:sldMk cId="1496316464" sldId="292"/>
            <ac:spMk id="3" creationId="{DC5D22E8-924C-D260-7189-C17ABFE085A9}"/>
          </ac:spMkLst>
        </pc:spChg>
      </pc:sldChg>
      <pc:sldChg chg="modSp add mod">
        <pc:chgData name="Shreya Rasquinha" userId="9a3fe8aca1c21741" providerId="LiveId" clId="{49DC549A-51F5-40B9-8A14-39EDFFCFBD45}" dt="2024-04-20T12:59:38.462" v="1262" actId="1076"/>
        <pc:sldMkLst>
          <pc:docMk/>
          <pc:sldMk cId="854312043" sldId="293"/>
        </pc:sldMkLst>
        <pc:spChg chg="mod">
          <ac:chgData name="Shreya Rasquinha" userId="9a3fe8aca1c21741" providerId="LiveId" clId="{49DC549A-51F5-40B9-8A14-39EDFFCFBD45}" dt="2024-04-20T12:59:38.462" v="1262" actId="1076"/>
          <ac:spMkLst>
            <pc:docMk/>
            <pc:sldMk cId="854312043" sldId="293"/>
            <ac:spMk id="3" creationId="{DC5D22E8-924C-D260-7189-C17ABFE085A9}"/>
          </ac:spMkLst>
        </pc:spChg>
      </pc:sldChg>
      <pc:sldChg chg="modSp add mod">
        <pc:chgData name="Shreya Rasquinha" userId="9a3fe8aca1c21741" providerId="LiveId" clId="{49DC549A-51F5-40B9-8A14-39EDFFCFBD45}" dt="2024-04-20T16:51:48.065" v="1923" actId="20577"/>
        <pc:sldMkLst>
          <pc:docMk/>
          <pc:sldMk cId="1230110864" sldId="294"/>
        </pc:sldMkLst>
        <pc:spChg chg="mod">
          <ac:chgData name="Shreya Rasquinha" userId="9a3fe8aca1c21741" providerId="LiveId" clId="{49DC549A-51F5-40B9-8A14-39EDFFCFBD45}" dt="2024-04-20T16:51:48.065" v="1923" actId="20577"/>
          <ac:spMkLst>
            <pc:docMk/>
            <pc:sldMk cId="1230110864" sldId="294"/>
            <ac:spMk id="3" creationId="{DFAA6266-EF13-AF60-8496-6EF0243A309B}"/>
          </ac:spMkLst>
        </pc:spChg>
      </pc:sldChg>
      <pc:sldChg chg="modSp new mod">
        <pc:chgData name="Shreya Rasquinha" userId="9a3fe8aca1c21741" providerId="LiveId" clId="{49DC549A-51F5-40B9-8A14-39EDFFCFBD45}" dt="2024-04-20T16:55:42.909" v="2152" actId="20577"/>
        <pc:sldMkLst>
          <pc:docMk/>
          <pc:sldMk cId="4057839793" sldId="295"/>
        </pc:sldMkLst>
        <pc:spChg chg="mod">
          <ac:chgData name="Shreya Rasquinha" userId="9a3fe8aca1c21741" providerId="LiveId" clId="{49DC549A-51F5-40B9-8A14-39EDFFCFBD45}" dt="2024-04-20T16:52:57.070" v="1954" actId="122"/>
          <ac:spMkLst>
            <pc:docMk/>
            <pc:sldMk cId="4057839793" sldId="295"/>
            <ac:spMk id="2" creationId="{B1995170-297E-9652-3D56-938DAE45EE03}"/>
          </ac:spMkLst>
        </pc:spChg>
        <pc:spChg chg="mod">
          <ac:chgData name="Shreya Rasquinha" userId="9a3fe8aca1c21741" providerId="LiveId" clId="{49DC549A-51F5-40B9-8A14-39EDFFCFBD45}" dt="2024-04-20T16:55:42.909" v="2152" actId="20577"/>
          <ac:spMkLst>
            <pc:docMk/>
            <pc:sldMk cId="4057839793" sldId="295"/>
            <ac:spMk id="3" creationId="{3AE38F73-FCFD-05F9-9BB0-A9D3EB80ED2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3284C-FD33-4161-8B1B-BAC4B07DD553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DF1F4-B14E-42D2-8FE3-7F620EEE8F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4237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4 (high school) + 5 (clerical) + 4 (per capita 500-749) = 13</a:t>
            </a:r>
          </a:p>
          <a:p>
            <a:r>
              <a:rPr lang="en-IN" dirty="0"/>
              <a:t>11-15 (lower middle)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48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W/F cardiac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302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239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Dating scan told to be normal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801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Refused due to a family emergency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8348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Normal TB 0.2-1.2, DB 0-0.5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1306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Neonatal diagnosis of SCA – Metabolic screening – Tandem </a:t>
            </a:r>
            <a:r>
              <a:rPr lang="en-US"/>
              <a:t>Mass Spectrometry</a:t>
            </a:r>
            <a:endParaRPr lang="en-US" dirty="0"/>
          </a:p>
          <a:p>
            <a:r>
              <a:rPr lang="en-US" dirty="0"/>
              <a:t>Recommended contraceptives -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32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Evaluated at 6 months of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1085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Required caloric intake 2000cal/day, protein 71g/day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88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W/F cardiac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DF1F4-B14E-42D2-8FE3-7F620EEE8FE5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5333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B30D1-CFB2-42F9-D6A3-56F540BC4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D2001E-4B6D-A475-7956-1ACF40EBF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65A99-60CD-797E-CD51-DD573343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B74B7-107A-8B38-9F96-2DEAB831C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66BFA-0946-3B69-2C9D-F407DE38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094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E9FDF-EE2B-C079-CD94-B718029CB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25DCBF-B119-7E4B-DC51-47A87F1FF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CD0D2-FCB7-D2F7-EDC7-9364E100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4F746-C307-0FE1-8905-25A1B8D55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6C589-D58E-EF49-2E53-94B2BC9F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132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3BE947-1A1A-3350-5910-049FD2168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D490D-F789-D3C9-29FF-911D2B14F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66A7A-F186-75B9-46B3-B567C7EB2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75321-631F-879D-6BE1-E576F3B8D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4B691-108B-7F0E-76DA-C89ED0735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124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EA43-97B2-F231-72EC-87C3C520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8996B-3031-63C1-DD7D-C1E5E489F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E40C1-1EE0-2CD6-1AE7-6F62954B6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1F167-9BB4-F3FD-5DAC-45AE5439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24711-AFED-8AD1-F0F3-DEBCE6E5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682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41965-EA6A-9C6A-9F17-DC553C49F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AAF57-E6AA-A4CC-4E1E-0244A1FBD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04F63-237A-2A0B-FC81-523FC409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BB710-E623-1370-4354-FA55B3FA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11C90-FC27-E31E-C8A3-C93A3E95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482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49900-9892-ED23-25DD-0F652F705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EDD0-0505-6522-CDF7-B63FCCA61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A7278-DCAE-D690-EE16-26F5C57B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69758-CF9B-3219-FE6F-1E75E551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69269-1ADC-68CD-232E-6D922767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5FFD0-CACF-8C07-418E-A64862456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081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FCB5-BE76-754C-9F58-B03080A22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C1A04-6BA2-7B14-D31B-6577333D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FF3307-08DE-5A27-BE20-F8B08A151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8A8611-7317-D9E4-F63F-A216867CA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F4B1E-A46B-B19C-50CD-A0A351813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04F8C9-B95D-0636-780A-A7D8D3092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E3F77A-6581-6278-1A4B-CB3062A96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680472-0B46-D01F-FF4F-EA42CC20C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125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07B82-7639-91C6-F68A-3E4264A1D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D19C5B-B9F2-9A39-EF96-595F5321E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0A113B-E383-1ACF-6833-2B291A93C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055514-3DBC-3566-AA88-C5D061712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01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E915D-B7DA-B8AB-E23D-EAD2C8C76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26A743-EB7A-1B03-331C-EB28EBFB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071AD-C23F-C211-8472-3367CE1BD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63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9A2D-D150-6D7A-32F1-63D3C992D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0BD12-9CC2-F5D8-5FC1-68D71AFA2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5998B-5012-CD90-4ED6-6D8AE5C16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FD7A9B-E6E3-11AA-5BFC-8CA45A07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47239-BEE2-0DB8-A309-AFA52252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C7BF2-6152-10B5-059D-7AF08B9DF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260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A1702-AB36-CE24-6E85-FE111913B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28663-3A83-E4FC-CBA5-D99DA700C7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AF506-6F8D-86B3-22E1-1CF698C17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95D6E-AAD4-0947-BA2F-E5924DC7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CC9F7-A178-E2CC-8C32-C90D591E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CE78B-8597-9448-B541-4D5BCA9F0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95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5611F4-80C4-864E-4269-3E754693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4A1E6-ED60-D6A4-277A-474D55C39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643FD-A28E-9FBB-0691-47F311224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1F6D-9291-4736-B8EC-8198ADB41E39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6113B-8793-C526-04B6-1A2ACDCD3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03401-1451-1917-9087-DD47E051B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0C7C2-4D09-44C2-866E-F7CD3AC35C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669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E230E-2CA5-7BC1-EE6C-A2B074E69A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BSOG MONTHLY PG PROGRAM</a:t>
            </a:r>
            <a:br>
              <a:rPr lang="en-IN" dirty="0"/>
            </a:br>
            <a:br>
              <a:rPr lang="en-IN" dirty="0"/>
            </a:br>
            <a:r>
              <a:rPr lang="en-IN" dirty="0"/>
              <a:t>CASE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0A290-6D5D-7193-7C15-7C4D6F207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endParaRPr lang="en-IN" sz="2400" dirty="0"/>
          </a:p>
          <a:p>
            <a:pPr algn="r"/>
            <a:r>
              <a:rPr lang="en-IN" sz="2400" dirty="0" err="1"/>
              <a:t>Dr.</a:t>
            </a:r>
            <a:r>
              <a:rPr lang="en-IN" sz="2400" dirty="0"/>
              <a:t> </a:t>
            </a:r>
            <a:r>
              <a:rPr lang="en-IN" sz="2400" dirty="0" err="1"/>
              <a:t>Shazia</a:t>
            </a:r>
            <a:r>
              <a:rPr lang="en-IN" sz="2400" dirty="0"/>
              <a:t> </a:t>
            </a:r>
          </a:p>
          <a:p>
            <a:pPr algn="r"/>
            <a:r>
              <a:rPr lang="en-IN" sz="2400" dirty="0" err="1"/>
              <a:t>Dr.</a:t>
            </a:r>
            <a:r>
              <a:rPr lang="en-IN" sz="2400" dirty="0"/>
              <a:t> Shreya </a:t>
            </a:r>
          </a:p>
          <a:p>
            <a:pPr algn="r"/>
            <a:r>
              <a:rPr lang="en-IN" sz="2400" dirty="0"/>
              <a:t>St. John’s Medical College Hospital, Bangalore.</a:t>
            </a:r>
          </a:p>
        </p:txBody>
      </p:sp>
    </p:spTree>
    <p:extLst>
      <p:ext uri="{BB962C8B-B14F-4D97-AF65-F5344CB8AC3E}">
        <p14:creationId xmlns:p14="http://schemas.microsoft.com/office/powerpoint/2010/main" val="433782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F4C-EC07-E514-9EC6-1D7BF79A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2E8-924C-D260-7189-C17ABFE08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779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1</a:t>
            </a:r>
            <a:r>
              <a:rPr lang="en-IN" baseline="30000" dirty="0"/>
              <a:t>st</a:t>
            </a:r>
            <a:r>
              <a:rPr lang="en-IN" dirty="0"/>
              <a:t> trimester (contd.)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dirty="0"/>
              <a:t>Liver and Kidney function tests were done and told to be normal.</a:t>
            </a:r>
          </a:p>
          <a:p>
            <a:r>
              <a:rPr lang="en-IN" dirty="0"/>
              <a:t>Transfused with 2 pints PRBC. Repeat Hb was 8g/dL.</a:t>
            </a:r>
          </a:p>
          <a:p>
            <a:r>
              <a:rPr lang="en-IN" dirty="0"/>
              <a:t>Tab Folic acid 5mg OD continued and Tab. Aspirin 75mg OD added.</a:t>
            </a:r>
          </a:p>
          <a:p>
            <a:r>
              <a:rPr lang="en-IN" dirty="0"/>
              <a:t>No h/o excessive vomiting, leaking or bleeding PV</a:t>
            </a:r>
          </a:p>
          <a:p>
            <a:r>
              <a:rPr lang="en-IN" dirty="0"/>
              <a:t>No h/o fever with rash, exposure to teratogenic drugs or radiation</a:t>
            </a:r>
          </a:p>
          <a:p>
            <a:r>
              <a:rPr lang="en-IN" dirty="0"/>
              <a:t>NT scan not done.</a:t>
            </a:r>
          </a:p>
        </p:txBody>
      </p:sp>
    </p:spTree>
    <p:extLst>
      <p:ext uri="{BB962C8B-B14F-4D97-AF65-F5344CB8AC3E}">
        <p14:creationId xmlns:p14="http://schemas.microsoft.com/office/powerpoint/2010/main" val="3585867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F4C-EC07-E514-9EC6-1D7BF79A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2E8-924C-D260-7189-C17ABFE08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23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3200" dirty="0"/>
              <a:t>2</a:t>
            </a:r>
            <a:r>
              <a:rPr lang="en-IN" sz="3200" baseline="30000" dirty="0"/>
              <a:t>nd</a:t>
            </a:r>
            <a:r>
              <a:rPr lang="en-IN" sz="3200" dirty="0"/>
              <a:t> trimester (2 visits)</a:t>
            </a:r>
          </a:p>
          <a:p>
            <a:r>
              <a:rPr lang="en-IN" dirty="0"/>
              <a:t>Quickening at 5</a:t>
            </a:r>
            <a:r>
              <a:rPr lang="en-IN" baseline="30000" dirty="0"/>
              <a:t>th</a:t>
            </a:r>
            <a:r>
              <a:rPr lang="en-IN" dirty="0"/>
              <a:t> month of gestation</a:t>
            </a:r>
            <a:endParaRPr lang="en-US" dirty="0"/>
          </a:p>
          <a:p>
            <a:r>
              <a:rPr lang="en-US" dirty="0"/>
              <a:t>Received 2 doses of Inj. Td at 4th and 5th months.</a:t>
            </a:r>
          </a:p>
          <a:p>
            <a:r>
              <a:rPr lang="en-US" dirty="0"/>
              <a:t>Started on oral iron and calcium tablets and continued of Tab. FA 5mg OD, patient was compliant</a:t>
            </a:r>
          </a:p>
          <a:p>
            <a:r>
              <a:rPr lang="en-US" dirty="0"/>
              <a:t>Screening for GDM was done and was said to be normal.</a:t>
            </a:r>
          </a:p>
        </p:txBody>
      </p:sp>
    </p:spTree>
    <p:extLst>
      <p:ext uri="{BB962C8B-B14F-4D97-AF65-F5344CB8AC3E}">
        <p14:creationId xmlns:p14="http://schemas.microsoft.com/office/powerpoint/2010/main" val="97186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F4C-EC07-E514-9EC6-1D7BF79A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2E8-924C-D260-7189-C17ABFE08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3200" dirty="0"/>
              <a:t>2</a:t>
            </a:r>
            <a:r>
              <a:rPr lang="en-IN" sz="3200" baseline="30000" dirty="0"/>
              <a:t>nd</a:t>
            </a:r>
            <a:r>
              <a:rPr lang="en-IN" sz="3200" dirty="0"/>
              <a:t> trimester (contd.)</a:t>
            </a:r>
          </a:p>
          <a:p>
            <a:endParaRPr lang="en-US" sz="2400" dirty="0"/>
          </a:p>
          <a:p>
            <a:r>
              <a:rPr lang="en-US" dirty="0"/>
              <a:t>At 5th month patient visited the OBG Out-Patient Department at SJMCH, Hb- 6.3 g/dl</a:t>
            </a:r>
          </a:p>
          <a:p>
            <a:r>
              <a:rPr lang="en-US" dirty="0"/>
              <a:t>Was explained the need for further investigations and blood transfusion, but refused.</a:t>
            </a:r>
          </a:p>
          <a:p>
            <a:r>
              <a:rPr lang="en-US" dirty="0"/>
              <a:t>No h/o increased BP readings, breathlessness, chest pain, bone/joint pain, swelling of limbs, bleeding or leaking PV.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9270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F4C-EC07-E514-9EC6-1D7BF79A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2E8-924C-D260-7189-C17ABFE08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618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/>
              <a:t>3</a:t>
            </a:r>
            <a:r>
              <a:rPr lang="en-IN" sz="3200" baseline="30000" dirty="0"/>
              <a:t>rd</a:t>
            </a:r>
            <a:r>
              <a:rPr lang="en-IN" sz="3200" dirty="0"/>
              <a:t> trimester (3 visits)</a:t>
            </a:r>
          </a:p>
          <a:p>
            <a:r>
              <a:rPr lang="en-US" dirty="0"/>
              <a:t>At 29 weeks of gestation, she came to SJMCH and agreed for admission.</a:t>
            </a:r>
          </a:p>
          <a:p>
            <a:r>
              <a:rPr lang="en-US" dirty="0"/>
              <a:t>On evaluation, </a:t>
            </a:r>
          </a:p>
          <a:p>
            <a:pPr marL="457200" lvl="1" indent="0">
              <a:buNone/>
            </a:pPr>
            <a:r>
              <a:rPr lang="en-US" sz="2800" dirty="0"/>
              <a:t>Complete blood count was done, showed:</a:t>
            </a:r>
          </a:p>
          <a:p>
            <a:pPr marL="457200" lvl="1" indent="0">
              <a:buNone/>
            </a:pPr>
            <a:r>
              <a:rPr lang="en-US" sz="2800" dirty="0"/>
              <a:t>Hb 7.4g/dL</a:t>
            </a:r>
          </a:p>
          <a:p>
            <a:pPr marL="457200" lvl="1" indent="0">
              <a:buNone/>
            </a:pPr>
            <a:r>
              <a:rPr lang="en-US" sz="2800" dirty="0"/>
              <a:t>RBC 3.18 million/</a:t>
            </a:r>
            <a:r>
              <a:rPr lang="en-US" sz="2800" dirty="0" err="1"/>
              <a:t>mcL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TLC 11,410/</a:t>
            </a:r>
            <a:r>
              <a:rPr lang="en-US" sz="2800" dirty="0" err="1"/>
              <a:t>mcL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DC  N-57, L-33, E-1, M-8, B-0</a:t>
            </a:r>
          </a:p>
          <a:p>
            <a:pPr marL="457200" lvl="1" indent="0">
              <a:buNone/>
            </a:pPr>
            <a:r>
              <a:rPr lang="en-US" sz="2800" dirty="0"/>
              <a:t>Platelet 3.72lakh/</a:t>
            </a:r>
            <a:r>
              <a:rPr lang="en-US" sz="2800" dirty="0" err="1"/>
              <a:t>mcL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2684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168F4-C7CC-7EDA-DA95-DFC220E99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7F4B382-2002-332E-8F4B-338424E7C1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-41571"/>
            <a:ext cx="9944100" cy="5641975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C9C6B28-2C12-B5CA-EB8F-3899A694EC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5430689"/>
            <a:ext cx="9842500" cy="224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85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F4C-EC07-E514-9EC6-1D7BF79A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2E8-924C-D260-7189-C17ABFE08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243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/>
              <a:t>3</a:t>
            </a:r>
            <a:r>
              <a:rPr lang="en-IN" sz="3200" baseline="30000" dirty="0"/>
              <a:t>rd</a:t>
            </a:r>
            <a:r>
              <a:rPr lang="en-IN" sz="3200" dirty="0"/>
              <a:t> trimester (3 visits)</a:t>
            </a:r>
            <a:endParaRPr lang="en-US" dirty="0"/>
          </a:p>
          <a:p>
            <a:r>
              <a:rPr lang="en-US" dirty="0"/>
              <a:t>Peripheral smear showed RBCs with marked </a:t>
            </a:r>
            <a:r>
              <a:rPr lang="en-US" dirty="0" err="1"/>
              <a:t>anisopoikilocytosis</a:t>
            </a:r>
            <a:r>
              <a:rPr lang="en-US" dirty="0"/>
              <a:t>,  normocytic hypochromic RBCs, with few sickle cells, target cells, elliptocytes, teardrop cells, </a:t>
            </a:r>
            <a:r>
              <a:rPr lang="en-US" dirty="0" err="1"/>
              <a:t>polychromatophils</a:t>
            </a:r>
            <a:r>
              <a:rPr lang="en-US" dirty="0"/>
              <a:t> and nucleated RBCs</a:t>
            </a:r>
          </a:p>
          <a:p>
            <a:pPr marL="0" indent="0">
              <a:buNone/>
            </a:pPr>
            <a:r>
              <a:rPr lang="en-US" dirty="0"/>
              <a:t>	Reticulocyte count 2.52   (normal 0.2-2)</a:t>
            </a:r>
          </a:p>
          <a:p>
            <a:pPr marL="0" indent="0">
              <a:buNone/>
            </a:pPr>
            <a:r>
              <a:rPr lang="en-US" dirty="0"/>
              <a:t>	Nucleated RBCs 160/100WBCs</a:t>
            </a:r>
          </a:p>
          <a:p>
            <a:r>
              <a:rPr lang="en-US" dirty="0"/>
              <a:t>LFT and RFT done were within normal limits,</a:t>
            </a:r>
          </a:p>
          <a:p>
            <a:pPr marL="457200" lvl="1" indent="0">
              <a:buNone/>
            </a:pPr>
            <a:r>
              <a:rPr lang="en-US" dirty="0"/>
              <a:t>With the exception of Total Bilirubin 3.23 and Direct Bilirubin 1.7</a:t>
            </a:r>
          </a:p>
          <a:p>
            <a:pPr marL="457200" lvl="1" indent="0">
              <a:buNone/>
            </a:pPr>
            <a:r>
              <a:rPr lang="en-US" dirty="0"/>
              <a:t>LDH was 325 (elevated)</a:t>
            </a:r>
          </a:p>
        </p:txBody>
      </p:sp>
    </p:spTree>
    <p:extLst>
      <p:ext uri="{BB962C8B-B14F-4D97-AF65-F5344CB8AC3E}">
        <p14:creationId xmlns:p14="http://schemas.microsoft.com/office/powerpoint/2010/main" val="1496316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F4C-EC07-E514-9EC6-1D7BF79A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2E8-924C-D260-7189-C17ABFE08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200" dirty="0"/>
              <a:t>3</a:t>
            </a:r>
            <a:r>
              <a:rPr lang="en-IN" sz="3200" baseline="30000" dirty="0"/>
              <a:t>rd</a:t>
            </a:r>
            <a:r>
              <a:rPr lang="en-IN" sz="3200" dirty="0"/>
              <a:t> trimester (3 visits)</a:t>
            </a:r>
            <a:endParaRPr lang="en-US" dirty="0"/>
          </a:p>
          <a:p>
            <a:r>
              <a:rPr lang="en-US" dirty="0" err="1"/>
              <a:t>Haemoglobin</a:t>
            </a:r>
            <a:r>
              <a:rPr lang="en-US" dirty="0"/>
              <a:t> HPLC</a:t>
            </a:r>
          </a:p>
          <a:p>
            <a:pPr lvl="1"/>
            <a:r>
              <a:rPr lang="en-US" dirty="0" err="1"/>
              <a:t>HbA</a:t>
            </a:r>
            <a:r>
              <a:rPr lang="en-US" dirty="0"/>
              <a:t> : 18.9%   (95-98%)</a:t>
            </a:r>
          </a:p>
          <a:p>
            <a:pPr lvl="1"/>
            <a:r>
              <a:rPr lang="en-US" dirty="0"/>
              <a:t>HbA2 : 5.4%   (2.2-3.5%)</a:t>
            </a:r>
          </a:p>
          <a:p>
            <a:pPr lvl="1"/>
            <a:r>
              <a:rPr lang="en-US" dirty="0" err="1"/>
              <a:t>HbF</a:t>
            </a:r>
            <a:r>
              <a:rPr lang="en-US" dirty="0"/>
              <a:t> : 7%         (0-1%)</a:t>
            </a:r>
          </a:p>
          <a:p>
            <a:pPr lvl="1"/>
            <a:r>
              <a:rPr lang="en-US" dirty="0" err="1"/>
              <a:t>HbS</a:t>
            </a:r>
            <a:r>
              <a:rPr lang="en-US" dirty="0"/>
              <a:t> : 67.1%</a:t>
            </a:r>
          </a:p>
          <a:p>
            <a:pPr marL="457200" lvl="1" indent="0">
              <a:buNone/>
            </a:pPr>
            <a:r>
              <a:rPr lang="en-US" dirty="0"/>
              <a:t>Suggested to repeat Hb HPLC after a 3 month transfusion-free interval</a:t>
            </a:r>
          </a:p>
          <a:p>
            <a:r>
              <a:rPr lang="en-US" dirty="0"/>
              <a:t>Transfused 1 unit PRBC.</a:t>
            </a:r>
          </a:p>
          <a:p>
            <a:r>
              <a:rPr lang="en-US" dirty="0"/>
              <a:t>Urine routine and microscopy done, Fundoscopy done, Growth scan done at 29 weeks were within normal limits. She was discharged and advised to follow up on OPD basis.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12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83AA58-04D9-D1BA-7A4C-956C8E82E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-279162"/>
            <a:ext cx="9918700" cy="712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173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F4C-EC07-E514-9EC6-1D7BF79A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2E8-924C-D260-7189-C17ABFE08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/>
              <a:t>3</a:t>
            </a:r>
            <a:r>
              <a:rPr lang="en-IN" sz="3200" baseline="30000" dirty="0"/>
              <a:t>rd</a:t>
            </a:r>
            <a:r>
              <a:rPr lang="en-IN" sz="3200" dirty="0"/>
              <a:t> trimester (3 visits)</a:t>
            </a:r>
            <a:endParaRPr lang="en-US" dirty="0"/>
          </a:p>
          <a:p>
            <a:r>
              <a:rPr lang="en-US" dirty="0"/>
              <a:t>Continued to perceive fetal movements well</a:t>
            </a:r>
          </a:p>
          <a:p>
            <a:r>
              <a:rPr lang="en-US" dirty="0"/>
              <a:t>No h/o bleeding PV, </a:t>
            </a:r>
            <a:r>
              <a:rPr lang="en-US" dirty="0" err="1"/>
              <a:t>malaena</a:t>
            </a:r>
            <a:r>
              <a:rPr lang="en-US" dirty="0"/>
              <a:t>, hematemesis.</a:t>
            </a:r>
          </a:p>
          <a:p>
            <a:r>
              <a:rPr lang="en-US" dirty="0"/>
              <a:t>Two interval growth scans done (29 weeks and 34 weeks) – All parameters within normal limits </a:t>
            </a:r>
          </a:p>
          <a:p>
            <a:r>
              <a:rPr lang="en-US" dirty="0"/>
              <a:t>Presented to SJMCH at 36 weeks with the above complaints</a:t>
            </a: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964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C957D-EEE7-76A9-9C4F-CDA519E56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OBSTETRIC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B2C7D-23E4-7613-F773-A237A4EEC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631"/>
            <a:ext cx="10903634" cy="51673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200" dirty="0"/>
              <a:t>MARITAL HISTORY : </a:t>
            </a:r>
          </a:p>
          <a:p>
            <a:pPr lvl="1"/>
            <a:r>
              <a:rPr lang="en-IN" sz="2800" dirty="0"/>
              <a:t>Married life of 5 years.  </a:t>
            </a:r>
          </a:p>
          <a:p>
            <a:pPr lvl="1"/>
            <a:r>
              <a:rPr lang="en-IN" sz="2800" dirty="0"/>
              <a:t>2</a:t>
            </a:r>
            <a:r>
              <a:rPr lang="en-IN" sz="2800" baseline="30000" dirty="0"/>
              <a:t>nd</a:t>
            </a:r>
            <a:r>
              <a:rPr lang="en-IN" sz="2800" dirty="0"/>
              <a:t>  degree consanguinity – husband is mother’s brother </a:t>
            </a:r>
          </a:p>
          <a:p>
            <a:pPr marL="0" indent="0">
              <a:buNone/>
            </a:pPr>
            <a:r>
              <a:rPr lang="en-IN" sz="3200" dirty="0"/>
              <a:t>1</a:t>
            </a:r>
            <a:r>
              <a:rPr lang="en-IN" sz="3200" baseline="30000" dirty="0"/>
              <a:t>st</a:t>
            </a:r>
            <a:r>
              <a:rPr lang="en-IN" sz="3200" dirty="0"/>
              <a:t> Pregnancy (2021)</a:t>
            </a:r>
          </a:p>
          <a:p>
            <a:r>
              <a:rPr lang="en-IN" dirty="0"/>
              <a:t>Had been booked at </a:t>
            </a:r>
            <a:r>
              <a:rPr lang="en-IN" dirty="0" err="1"/>
              <a:t>Ramnagara</a:t>
            </a:r>
            <a:r>
              <a:rPr lang="en-IN" dirty="0"/>
              <a:t> PHC. </a:t>
            </a:r>
          </a:p>
          <a:p>
            <a:pPr>
              <a:lnSpc>
                <a:spcPct val="110000"/>
              </a:lnSpc>
            </a:pPr>
            <a:r>
              <a:rPr lang="en-IN" dirty="0"/>
              <a:t>Referred to a tertiary care hospital during the 3</a:t>
            </a:r>
            <a:r>
              <a:rPr lang="en-IN" baseline="30000" dirty="0"/>
              <a:t>nd</a:t>
            </a:r>
            <a:r>
              <a:rPr lang="en-IN" dirty="0"/>
              <a:t> trimester, in view of persistently low Hb. On evaluation at this hospital, sickle cells were present on peripheral smear, Sickling test positive. </a:t>
            </a:r>
          </a:p>
          <a:p>
            <a:pPr marL="0" indent="0">
              <a:buNone/>
            </a:pPr>
            <a:r>
              <a:rPr lang="en-IN" dirty="0"/>
              <a:t>She had been treated as a case of sickle cell anaemia, though HPLC report not available. </a:t>
            </a:r>
          </a:p>
          <a:p>
            <a:r>
              <a:rPr lang="en-IN" dirty="0"/>
              <a:t>Received 2 units PRBC transfusions antenatally</a:t>
            </a:r>
          </a:p>
        </p:txBody>
      </p:sp>
    </p:spTree>
    <p:extLst>
      <p:ext uri="{BB962C8B-B14F-4D97-AF65-F5344CB8AC3E}">
        <p14:creationId xmlns:p14="http://schemas.microsoft.com/office/powerpoint/2010/main" val="39428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D6310-AB85-8162-40CD-A15A13CF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HISTORY</a:t>
            </a:r>
            <a:br>
              <a:rPr lang="en-IN" dirty="0"/>
            </a:b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24D33-9566-9F60-1E0D-B90E562ED6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4417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6EBD5-3D24-8676-4F41-D466CB31E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OBSTETRIC HISTORY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4E6DB-BB1A-5A0F-53B2-7EE53A7D4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447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sz="3200" dirty="0"/>
              <a:t>1</a:t>
            </a:r>
            <a:r>
              <a:rPr lang="en-IN" sz="3200" baseline="30000" dirty="0"/>
              <a:t>st</a:t>
            </a:r>
            <a:r>
              <a:rPr lang="en-IN" sz="3200" dirty="0"/>
              <a:t> Pregnancy (contd.)</a:t>
            </a:r>
            <a:endParaRPr lang="en-IN" sz="3800" dirty="0"/>
          </a:p>
          <a:p>
            <a:r>
              <a:rPr lang="en-IN" sz="3000" dirty="0"/>
              <a:t>Spontaneous onset preterm labour at 8 months of gestation. </a:t>
            </a:r>
          </a:p>
          <a:p>
            <a:r>
              <a:rPr lang="en-IN" sz="3000" dirty="0"/>
              <a:t>Spontaneously progressed and underwent PTVD </a:t>
            </a:r>
          </a:p>
          <a:p>
            <a:r>
              <a:rPr lang="en-IN" sz="3000" dirty="0"/>
              <a:t>Live girl baby of 1.9kg. </a:t>
            </a:r>
          </a:p>
          <a:p>
            <a:r>
              <a:rPr lang="en-IN" sz="3000" dirty="0"/>
              <a:t>2 units PRBC transfused intrapartum </a:t>
            </a:r>
            <a:r>
              <a:rPr lang="en-IN" sz="3000" dirty="0" err="1"/>
              <a:t>i</a:t>
            </a:r>
            <a:r>
              <a:rPr lang="en-IN" sz="3000" dirty="0"/>
              <a:t>/v/o PPH.</a:t>
            </a:r>
          </a:p>
          <a:p>
            <a:r>
              <a:rPr lang="en-IN" sz="3000" dirty="0"/>
              <a:t>Baby in NICU for 10 days </a:t>
            </a:r>
            <a:r>
              <a:rPr lang="en-IN" sz="3000" dirty="0" err="1"/>
              <a:t>i</a:t>
            </a:r>
            <a:r>
              <a:rPr lang="en-IN" sz="3000" dirty="0"/>
              <a:t>/v/o neonatal jaundice. </a:t>
            </a:r>
          </a:p>
          <a:p>
            <a:pPr marL="0" indent="0">
              <a:buNone/>
            </a:pPr>
            <a:r>
              <a:rPr lang="en-IN" sz="3000" dirty="0"/>
              <a:t>	Evaluated for Sickle cell trait/disease, found to be negative.</a:t>
            </a:r>
          </a:p>
          <a:p>
            <a:r>
              <a:rPr lang="en-IN" sz="3000" dirty="0"/>
              <a:t>Postnatally, patient continued on T. Folic acid 5mg OD</a:t>
            </a:r>
          </a:p>
          <a:p>
            <a:r>
              <a:rPr lang="en-IN" sz="3000" dirty="0"/>
              <a:t>No contraceptive use</a:t>
            </a:r>
            <a:endParaRPr lang="en-IN" dirty="0"/>
          </a:p>
          <a:p>
            <a:pPr marL="0" indent="0">
              <a:buNone/>
            </a:pPr>
            <a:r>
              <a:rPr lang="en-IN" sz="3500" dirty="0"/>
              <a:t>2</a:t>
            </a:r>
            <a:r>
              <a:rPr lang="en-IN" sz="3500" baseline="30000" dirty="0"/>
              <a:t>nd</a:t>
            </a:r>
            <a:r>
              <a:rPr lang="en-IN" sz="3500" dirty="0"/>
              <a:t> pregnancy – present.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06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018F2-D65F-500C-E544-1E265F231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MENSTRUAL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2365A-DA7B-2C81-26CF-FED935013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N" sz="3200" dirty="0"/>
          </a:p>
          <a:p>
            <a:r>
              <a:rPr lang="en-IN" sz="3200" dirty="0"/>
              <a:t>Attained menarche at 16 years of age</a:t>
            </a:r>
          </a:p>
          <a:p>
            <a:r>
              <a:rPr lang="en-IN" sz="3200" dirty="0"/>
              <a:t>Regular menstrual cycles of 28-30 days</a:t>
            </a:r>
          </a:p>
          <a:p>
            <a:r>
              <a:rPr lang="en-IN" sz="3200" dirty="0"/>
              <a:t>2-3 days of bleeding, </a:t>
            </a:r>
          </a:p>
          <a:p>
            <a:pPr marL="0" indent="0">
              <a:buNone/>
            </a:pPr>
            <a:r>
              <a:rPr lang="en-IN" sz="3200" dirty="0"/>
              <a:t>	normal flow (2-3 moderately soaked pads/day)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dirty="0"/>
              <a:t>LMP 28/05/2023</a:t>
            </a:r>
          </a:p>
          <a:p>
            <a:pPr marL="0" indent="0">
              <a:buNone/>
            </a:pPr>
            <a:r>
              <a:rPr lang="en-IN" sz="3200" dirty="0"/>
              <a:t>EDD 04/03/2024</a:t>
            </a:r>
          </a:p>
        </p:txBody>
      </p:sp>
    </p:spTree>
    <p:extLst>
      <p:ext uri="{BB962C8B-B14F-4D97-AF65-F5344CB8AC3E}">
        <p14:creationId xmlns:p14="http://schemas.microsoft.com/office/powerpoint/2010/main" val="2434325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A4764-EF8C-3D11-3D7C-48810234E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PAST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41102-640A-D4A7-46CE-991E0A751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N" dirty="0"/>
          </a:p>
          <a:p>
            <a:r>
              <a:rPr lang="en-IN" sz="3200" dirty="0"/>
              <a:t>No history of T2DM, HTN, Thyroid abnormalities, seizure disorder, asthma, TB, chronic renal disease, liver disease, surgery. </a:t>
            </a:r>
          </a:p>
          <a:p>
            <a:r>
              <a:rPr lang="en-IN" sz="3200" dirty="0"/>
              <a:t>No history of blood transfusion in childhood, recurrent jaundice or recurrent infections during childhood, </a:t>
            </a:r>
          </a:p>
          <a:p>
            <a:r>
              <a:rPr lang="en-IN" sz="3200" dirty="0"/>
              <a:t>No h/o leg ulcers or gallstones</a:t>
            </a:r>
          </a:p>
          <a:p>
            <a:r>
              <a:rPr lang="en-IN" sz="3200" dirty="0"/>
              <a:t>Unaware of sickle cell anaemia until diagnosis in first pregnancy</a:t>
            </a:r>
          </a:p>
        </p:txBody>
      </p:sp>
    </p:spTree>
    <p:extLst>
      <p:ext uri="{BB962C8B-B14F-4D97-AF65-F5344CB8AC3E}">
        <p14:creationId xmlns:p14="http://schemas.microsoft.com/office/powerpoint/2010/main" val="3943801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9E703-368F-A88A-2205-7B4277716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FAMILY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91914-E2F0-B78A-E875-4132E1E05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Patient is born out of a non-</a:t>
            </a:r>
            <a:r>
              <a:rPr lang="en-IN" dirty="0" err="1"/>
              <a:t>consanguinous</a:t>
            </a:r>
            <a:r>
              <a:rPr lang="en-IN" dirty="0"/>
              <a:t> marriage.</a:t>
            </a:r>
          </a:p>
          <a:p>
            <a:r>
              <a:rPr lang="en-IN" dirty="0"/>
              <a:t>No history of bleeding disorders in the family. </a:t>
            </a:r>
          </a:p>
          <a:p>
            <a:r>
              <a:rPr lang="en-IN" dirty="0"/>
              <a:t>Husband tested for sickle cell trait and thalassemia trait and was found to be negative.</a:t>
            </a:r>
          </a:p>
          <a:p>
            <a:endParaRPr lang="en-IN" dirty="0"/>
          </a:p>
          <a:p>
            <a:r>
              <a:rPr lang="en-IN" dirty="0"/>
              <a:t>No history of T2DM, HTN, Thyroid abnormalities, seizure disorder, asthma, repeated blood transfusions, congenital anomalies, genetic disorders in the family.</a:t>
            </a:r>
          </a:p>
        </p:txBody>
      </p:sp>
    </p:spTree>
    <p:extLst>
      <p:ext uri="{BB962C8B-B14F-4D97-AF65-F5344CB8AC3E}">
        <p14:creationId xmlns:p14="http://schemas.microsoft.com/office/powerpoint/2010/main" val="25561182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EE263-3B68-214B-2776-67E3B2E2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PERSONAL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70359-9211-5C50-6540-2443D7B7F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Consumes a mixed diet</a:t>
            </a:r>
          </a:p>
          <a:p>
            <a:r>
              <a:rPr lang="en-IN" dirty="0"/>
              <a:t>Appetite normal</a:t>
            </a:r>
          </a:p>
          <a:p>
            <a:r>
              <a:rPr lang="en-IN" dirty="0"/>
              <a:t>Sleep adequate</a:t>
            </a:r>
          </a:p>
          <a:p>
            <a:r>
              <a:rPr lang="en-IN" dirty="0"/>
              <a:t>Bowel and bladder habits normal and regular</a:t>
            </a:r>
          </a:p>
          <a:p>
            <a:r>
              <a:rPr lang="en-IN" dirty="0"/>
              <a:t>No history of addictions</a:t>
            </a:r>
          </a:p>
          <a:p>
            <a:endParaRPr lang="en-IN" dirty="0"/>
          </a:p>
          <a:p>
            <a:r>
              <a:rPr lang="en-IN" dirty="0"/>
              <a:t>Consumes 2050kcal per day and 40gm protein per day according to 24 hour dietary recall</a:t>
            </a:r>
          </a:p>
          <a:p>
            <a:r>
              <a:rPr lang="en-IN" dirty="0"/>
              <a:t>Deficit: 300kcal and 31g protein</a:t>
            </a:r>
          </a:p>
        </p:txBody>
      </p:sp>
    </p:spTree>
    <p:extLst>
      <p:ext uri="{BB962C8B-B14F-4D97-AF65-F5344CB8AC3E}">
        <p14:creationId xmlns:p14="http://schemas.microsoft.com/office/powerpoint/2010/main" val="227662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A76B4-EFD5-F2F0-00FD-499B090D6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1AF22-79A9-601A-5A28-7A30F5827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</a:rPr>
              <a:t>Ms A, a 27 year old G2P1L1 at 36 weeks of gestation, </a:t>
            </a:r>
            <a:br>
              <a:rPr lang="en-IN" dirty="0">
                <a:solidFill>
                  <a:schemeClr val="tx1"/>
                </a:solidFill>
              </a:rPr>
            </a:br>
            <a:r>
              <a:rPr lang="en-IN" dirty="0">
                <a:solidFill>
                  <a:schemeClr val="tx1"/>
                </a:solidFill>
              </a:rPr>
              <a:t>a homemaker, belonging to Lower Middle SES, with features of preterm labour pains,</a:t>
            </a:r>
            <a:r>
              <a:rPr lang="en-IN" dirty="0"/>
              <a:t> is </a:t>
            </a:r>
            <a:r>
              <a:rPr lang="en-IN" dirty="0">
                <a:solidFill>
                  <a:schemeClr val="tx1"/>
                </a:solidFill>
              </a:rPr>
              <a:t>a known case of Sickle Cell </a:t>
            </a:r>
            <a:r>
              <a:rPr lang="en-IN" dirty="0" err="1">
                <a:solidFill>
                  <a:schemeClr val="tx1"/>
                </a:solidFill>
              </a:rPr>
              <a:t>Anemia</a:t>
            </a:r>
            <a:r>
              <a:rPr lang="en-IN" dirty="0">
                <a:solidFill>
                  <a:schemeClr val="tx1"/>
                </a:solidFill>
              </a:rPr>
              <a:t>, having received 3 </a:t>
            </a:r>
            <a:r>
              <a:rPr lang="en-IN" dirty="0"/>
              <a:t>units</a:t>
            </a:r>
            <a:r>
              <a:rPr lang="en-IN" dirty="0">
                <a:solidFill>
                  <a:schemeClr val="tx1"/>
                </a:solidFill>
              </a:rPr>
              <a:t> </a:t>
            </a:r>
            <a:r>
              <a:rPr lang="en-IN" dirty="0" err="1">
                <a:solidFill>
                  <a:schemeClr val="tx1"/>
                </a:solidFill>
              </a:rPr>
              <a:t>pRBC</a:t>
            </a:r>
            <a:r>
              <a:rPr lang="en-IN" dirty="0">
                <a:solidFill>
                  <a:schemeClr val="tx1"/>
                </a:solidFill>
              </a:rPr>
              <a:t> transfusion during the course of this pregnancy, </a:t>
            </a:r>
            <a:r>
              <a:rPr lang="en-IN" dirty="0"/>
              <a:t>compliant to</a:t>
            </a:r>
            <a:r>
              <a:rPr lang="en-IN" dirty="0">
                <a:solidFill>
                  <a:schemeClr val="tx1"/>
                </a:solidFill>
              </a:rPr>
              <a:t> daily Folic acid and </a:t>
            </a:r>
            <a:r>
              <a:rPr lang="en-IN" dirty="0" err="1">
                <a:solidFill>
                  <a:schemeClr val="tx1"/>
                </a:solidFill>
              </a:rPr>
              <a:t>Ecosprin</a:t>
            </a:r>
            <a:r>
              <a:rPr lang="en-IN" dirty="0"/>
              <a:t>,  </a:t>
            </a:r>
            <a:r>
              <a:rPr lang="en-IN" dirty="0">
                <a:solidFill>
                  <a:schemeClr val="tx1"/>
                </a:solidFill>
              </a:rPr>
              <a:t>with no features of </a:t>
            </a:r>
            <a:r>
              <a:rPr lang="en-IN" dirty="0"/>
              <a:t>cardiac </a:t>
            </a:r>
            <a:r>
              <a:rPr lang="en-IN" dirty="0">
                <a:solidFill>
                  <a:schemeClr val="tx1"/>
                </a:solidFill>
              </a:rPr>
              <a:t>failure or sickle cell crisis symptoms currently. </a:t>
            </a:r>
          </a:p>
        </p:txBody>
      </p:sp>
    </p:spTree>
    <p:extLst>
      <p:ext uri="{BB962C8B-B14F-4D97-AF65-F5344CB8AC3E}">
        <p14:creationId xmlns:p14="http://schemas.microsoft.com/office/powerpoint/2010/main" val="2529928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09D59-51F0-4DE5-ACF8-376525168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22" y="576263"/>
            <a:ext cx="10515600" cy="2852737"/>
          </a:xfrm>
        </p:spPr>
        <p:txBody>
          <a:bodyPr/>
          <a:lstStyle/>
          <a:p>
            <a:r>
              <a:rPr lang="en-IN" dirty="0"/>
              <a:t>	CLINICAL EXAMINATION</a:t>
            </a:r>
            <a:br>
              <a:rPr lang="en-IN" dirty="0"/>
            </a:b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F54C8-28D9-A309-98DA-FFA8170CB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5022" y="3228749"/>
            <a:ext cx="10515600" cy="3052988"/>
          </a:xfrm>
        </p:spPr>
        <p:txBody>
          <a:bodyPr>
            <a:normAutofit/>
          </a:bodyPr>
          <a:lstStyle/>
          <a:p>
            <a:pPr algn="ctr"/>
            <a:endParaRPr lang="en-IN" sz="3200" dirty="0">
              <a:solidFill>
                <a:schemeClr val="tx1"/>
              </a:solidFill>
            </a:endParaRPr>
          </a:p>
          <a:p>
            <a:pPr algn="ctr"/>
            <a:r>
              <a:rPr lang="en-IN" sz="3200" dirty="0">
                <a:solidFill>
                  <a:schemeClr val="tx1"/>
                </a:solidFill>
              </a:rPr>
              <a:t>Consent taken</a:t>
            </a:r>
          </a:p>
          <a:p>
            <a:pPr algn="ctr"/>
            <a:r>
              <a:rPr lang="en-IN" sz="3200" dirty="0">
                <a:solidFill>
                  <a:schemeClr val="tx1"/>
                </a:solidFill>
              </a:rPr>
              <a:t>Bladder voided </a:t>
            </a:r>
          </a:p>
          <a:p>
            <a:pPr algn="ctr"/>
            <a:r>
              <a:rPr lang="en-IN" sz="3200" dirty="0">
                <a:solidFill>
                  <a:schemeClr val="tx1"/>
                </a:solidFill>
              </a:rPr>
              <a:t>Privacy ensured</a:t>
            </a:r>
          </a:p>
          <a:p>
            <a:pPr algn="ctr"/>
            <a:r>
              <a:rPr lang="en-IN" sz="3200" dirty="0">
                <a:solidFill>
                  <a:schemeClr val="tx1"/>
                </a:solidFill>
              </a:rPr>
              <a:t>Adequately exposed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8198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424D8-26FA-26BF-D0A8-628CBB44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GENERAL PHYSICAL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256FF-D6EB-8036-571A-CD1E2C7BA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628" y="1814739"/>
            <a:ext cx="10515600" cy="4351338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tx1"/>
                </a:solidFill>
              </a:rPr>
              <a:t>Conscious and co-operative</a:t>
            </a:r>
          </a:p>
          <a:p>
            <a:r>
              <a:rPr lang="en-IN" sz="2800" dirty="0">
                <a:solidFill>
                  <a:schemeClr val="tx1"/>
                </a:solidFill>
              </a:rPr>
              <a:t>Well oriented to time, place and person</a:t>
            </a:r>
          </a:p>
          <a:p>
            <a:endParaRPr lang="en-IN" dirty="0"/>
          </a:p>
          <a:p>
            <a:r>
              <a:rPr lang="en-IN" dirty="0"/>
              <a:t>Moderately built and nourished</a:t>
            </a:r>
          </a:p>
          <a:p>
            <a:r>
              <a:rPr lang="en-IN" dirty="0"/>
              <a:t>Height 151cm</a:t>
            </a:r>
          </a:p>
          <a:p>
            <a:r>
              <a:rPr lang="en-IN" dirty="0"/>
              <a:t>Weight 55kg, (pre-pregnancy 46kg)</a:t>
            </a:r>
          </a:p>
          <a:p>
            <a:pPr marL="457200" lvl="1" indent="0">
              <a:buNone/>
            </a:pPr>
            <a:r>
              <a:rPr lang="en-IN" sz="2800" dirty="0"/>
              <a:t>weight gain = 9kg</a:t>
            </a:r>
          </a:p>
          <a:p>
            <a:r>
              <a:rPr lang="en-IN" dirty="0"/>
              <a:t>BMI (pre-pregnancy) = 20.17kg/m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84265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424D8-26FA-26BF-D0A8-628CBB44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GENERAL PHYSICAL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256FF-D6EB-8036-571A-CD1E2C7BA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71" y="1477282"/>
            <a:ext cx="10515600" cy="4351338"/>
          </a:xfrm>
        </p:spPr>
        <p:txBody>
          <a:bodyPr>
            <a:noAutofit/>
          </a:bodyPr>
          <a:lstStyle/>
          <a:p>
            <a:r>
              <a:rPr lang="en-IN" dirty="0"/>
              <a:t>General condition – good</a:t>
            </a:r>
          </a:p>
          <a:p>
            <a:r>
              <a:rPr lang="en-IN" dirty="0"/>
              <a:t>Pallor +++ (skin, palpebral conjunctivae, gums, oral mucosa, tongue)</a:t>
            </a:r>
          </a:p>
          <a:p>
            <a:r>
              <a:rPr lang="en-IN" dirty="0"/>
              <a:t>Icterus +</a:t>
            </a:r>
          </a:p>
          <a:p>
            <a:r>
              <a:rPr lang="en-IN" dirty="0"/>
              <a:t>No cyanosis, </a:t>
            </a:r>
            <a:r>
              <a:rPr lang="en-IN" dirty="0" err="1"/>
              <a:t>edema</a:t>
            </a:r>
            <a:endParaRPr lang="en-IN" dirty="0"/>
          </a:p>
          <a:p>
            <a:r>
              <a:rPr lang="en-IN" dirty="0"/>
              <a:t>No petechiae</a:t>
            </a:r>
          </a:p>
          <a:p>
            <a:r>
              <a:rPr lang="en-IN" dirty="0"/>
              <a:t>Nails and hair – normal</a:t>
            </a:r>
          </a:p>
          <a:p>
            <a:r>
              <a:rPr lang="en-IN" dirty="0"/>
              <a:t>No oral ulcers, gum bleeds</a:t>
            </a:r>
          </a:p>
          <a:p>
            <a:r>
              <a:rPr lang="en-IN" dirty="0"/>
              <a:t>No leg ulcers</a:t>
            </a:r>
          </a:p>
          <a:p>
            <a:r>
              <a:rPr lang="en-IN" dirty="0"/>
              <a:t>No bony tenderness</a:t>
            </a:r>
          </a:p>
          <a:p>
            <a:r>
              <a:rPr lang="en-IN" dirty="0"/>
              <a:t>Breasts, Thyroid, Spine - normal</a:t>
            </a:r>
          </a:p>
        </p:txBody>
      </p:sp>
    </p:spTree>
    <p:extLst>
      <p:ext uri="{BB962C8B-B14F-4D97-AF65-F5344CB8AC3E}">
        <p14:creationId xmlns:p14="http://schemas.microsoft.com/office/powerpoint/2010/main" val="4501899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AFD7-996B-BDBC-D4C9-3FEBB662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SYSTEMIC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EB58C-EBDE-15E5-3F0C-68CBFBA9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CVS examination</a:t>
            </a:r>
          </a:p>
          <a:p>
            <a:pPr lvl="1">
              <a:buFontTx/>
              <a:buChar char="-"/>
            </a:pPr>
            <a:r>
              <a:rPr lang="en-IN" sz="2800" dirty="0"/>
              <a:t>Pulse rate 94bpm</a:t>
            </a:r>
          </a:p>
          <a:p>
            <a:pPr marL="914400" lvl="2" indent="0">
              <a:buNone/>
            </a:pPr>
            <a:r>
              <a:rPr lang="en-IN" sz="2400" dirty="0"/>
              <a:t>regularly regular rhythm, adequate volume, character of the vessel wall normal, no radio-radial or radio-femoral delay</a:t>
            </a:r>
          </a:p>
          <a:p>
            <a:pPr marL="914400" lvl="2" indent="0">
              <a:buNone/>
            </a:pPr>
            <a:r>
              <a:rPr lang="en-IN" sz="2400" dirty="0"/>
              <a:t>Measured in the Right radial artery</a:t>
            </a:r>
          </a:p>
          <a:p>
            <a:pPr marL="457200" lvl="1" indent="0">
              <a:buNone/>
            </a:pPr>
            <a:r>
              <a:rPr lang="en-IN" sz="2800" dirty="0"/>
              <a:t>- BP 100/64mm of Hg in Left brachial artery, in supine position</a:t>
            </a:r>
          </a:p>
          <a:p>
            <a:pPr marL="457200" lvl="1" indent="0">
              <a:buNone/>
            </a:pPr>
            <a:r>
              <a:rPr lang="en-IN" sz="2800" dirty="0"/>
              <a:t>- JVP not elevated</a:t>
            </a:r>
          </a:p>
          <a:p>
            <a:pPr marL="457200" lvl="1" indent="0">
              <a:buNone/>
            </a:pPr>
            <a:r>
              <a:rPr lang="en-IN" sz="2800" dirty="0"/>
              <a:t>- SpO2 98% (room air)</a:t>
            </a:r>
          </a:p>
          <a:p>
            <a:pPr marL="457200" lvl="1" indent="0">
              <a:buNone/>
            </a:pPr>
            <a:r>
              <a:rPr lang="en-IN" sz="2800" dirty="0"/>
              <a:t>- Apex beat palpated in L 5</a:t>
            </a:r>
            <a:r>
              <a:rPr lang="en-IN" sz="2800" baseline="30000" dirty="0"/>
              <a:t>th</a:t>
            </a:r>
            <a:r>
              <a:rPr lang="en-IN" sz="2800" dirty="0"/>
              <a:t> ICS, 1cm lateral to MCL</a:t>
            </a:r>
          </a:p>
          <a:p>
            <a:pPr marL="457200" lvl="1" indent="0">
              <a:buNone/>
            </a:pPr>
            <a:r>
              <a:rPr lang="en-IN" sz="2800" dirty="0"/>
              <a:t>- S1 and S2 heard on auscultation, no murmurs</a:t>
            </a:r>
          </a:p>
        </p:txBody>
      </p:sp>
    </p:spTree>
    <p:extLst>
      <p:ext uri="{BB962C8B-B14F-4D97-AF65-F5344CB8AC3E}">
        <p14:creationId xmlns:p14="http://schemas.microsoft.com/office/powerpoint/2010/main" val="190751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4810B-9562-7483-4679-437727D2A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DEMOGRAPHIC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F5958-8D0F-53AA-0AB5-33A6DEFC7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Mrs A</a:t>
            </a:r>
          </a:p>
          <a:p>
            <a:r>
              <a:rPr lang="en-IN" sz="3200" dirty="0"/>
              <a:t>27 year old, educated </a:t>
            </a:r>
            <a:r>
              <a:rPr lang="en-IN" sz="3200" dirty="0" err="1"/>
              <a:t>upto</a:t>
            </a:r>
            <a:r>
              <a:rPr lang="en-IN" sz="3200" dirty="0"/>
              <a:t> 5</a:t>
            </a:r>
            <a:r>
              <a:rPr lang="en-IN" sz="3200" baseline="30000" dirty="0"/>
              <a:t>th</a:t>
            </a:r>
            <a:r>
              <a:rPr lang="en-IN" sz="3200" dirty="0"/>
              <a:t> standard,</a:t>
            </a:r>
          </a:p>
          <a:p>
            <a:r>
              <a:rPr lang="en-IN" sz="3200" dirty="0"/>
              <a:t>Homemaker from </a:t>
            </a:r>
            <a:r>
              <a:rPr lang="en-IN" sz="3200" dirty="0" err="1"/>
              <a:t>Ramnagara</a:t>
            </a:r>
            <a:endParaRPr lang="en-IN" sz="3200" dirty="0"/>
          </a:p>
          <a:p>
            <a:r>
              <a:rPr lang="en-IN" sz="3200" dirty="0"/>
              <a:t>Married to Mr. A, a bus conductor by occupation (educated </a:t>
            </a:r>
            <a:r>
              <a:rPr lang="en-IN" sz="3200" dirty="0" err="1"/>
              <a:t>upto</a:t>
            </a:r>
            <a:r>
              <a:rPr lang="en-IN" sz="3200" dirty="0"/>
              <a:t> 11</a:t>
            </a:r>
            <a:r>
              <a:rPr lang="en-IN" sz="3200" baseline="30000" dirty="0"/>
              <a:t>th</a:t>
            </a:r>
            <a:r>
              <a:rPr lang="en-IN" sz="3200" dirty="0"/>
              <a:t> standard), </a:t>
            </a:r>
          </a:p>
          <a:p>
            <a:r>
              <a:rPr lang="en-IN" sz="3200" dirty="0"/>
              <a:t>belonging to Lower Middle class socio-economic status (acc. to Modified </a:t>
            </a:r>
            <a:r>
              <a:rPr lang="en-IN" sz="3200" dirty="0" err="1"/>
              <a:t>Kuppuswamy</a:t>
            </a:r>
            <a:r>
              <a:rPr lang="en-IN" sz="3200" dirty="0"/>
              <a:t> Classification)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70881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CAFD7-996B-BDBC-D4C9-3FEBB662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SYSTEMIC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EB58C-EBDE-15E5-3F0C-68CBFBA9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3200" dirty="0"/>
              <a:t>RS examination</a:t>
            </a:r>
          </a:p>
          <a:p>
            <a:pPr marL="0" indent="0">
              <a:buNone/>
            </a:pPr>
            <a:r>
              <a:rPr lang="en-IN" sz="3200" dirty="0"/>
              <a:t>	- bilateral air entry equal</a:t>
            </a:r>
          </a:p>
          <a:p>
            <a:pPr marL="0" indent="0">
              <a:buNone/>
            </a:pPr>
            <a:r>
              <a:rPr lang="en-IN" sz="3200" dirty="0"/>
              <a:t>	- normal vesicular breath sounds present</a:t>
            </a:r>
          </a:p>
          <a:p>
            <a:pPr marL="0" indent="0">
              <a:buNone/>
            </a:pPr>
            <a:r>
              <a:rPr lang="en-IN" sz="3200" dirty="0"/>
              <a:t>	- no added sounds</a:t>
            </a:r>
          </a:p>
          <a:p>
            <a:pPr marL="0" indent="0">
              <a:buNone/>
            </a:pPr>
            <a:endParaRPr lang="en-IN" sz="3200" dirty="0"/>
          </a:p>
          <a:p>
            <a:r>
              <a:rPr lang="en-IN" sz="3200" dirty="0"/>
              <a:t>CNS – no focal neurological deficits</a:t>
            </a:r>
          </a:p>
          <a:p>
            <a:pPr marL="0" indent="0">
              <a:buNone/>
            </a:pPr>
            <a:endParaRPr lang="en-IN" sz="3200" dirty="0"/>
          </a:p>
          <a:p>
            <a:r>
              <a:rPr lang="en-IN" sz="3200" dirty="0"/>
              <a:t>P/A - No palpable </a:t>
            </a:r>
            <a:r>
              <a:rPr lang="en-IN" sz="3200" dirty="0" err="1"/>
              <a:t>hepato</a:t>
            </a:r>
            <a:r>
              <a:rPr lang="en-IN" sz="3200" dirty="0"/>
              <a:t>/splenomegaly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08960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38151-91D8-7FF4-9007-FB0E4A25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OBSTETRIC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7E8A9-69AF-0126-8E25-3DAE9C2E9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Inspection</a:t>
            </a:r>
          </a:p>
          <a:p>
            <a:pPr marL="0" indent="0">
              <a:buNone/>
            </a:pPr>
            <a:r>
              <a:rPr lang="en-IN" sz="3200" dirty="0"/>
              <a:t> 	- abdomen uniformly distended, ovoid</a:t>
            </a:r>
          </a:p>
          <a:p>
            <a:pPr marL="0" indent="0">
              <a:buNone/>
            </a:pPr>
            <a:r>
              <a:rPr lang="en-IN" sz="3200" dirty="0"/>
              <a:t>	- umbilicus central and everted</a:t>
            </a:r>
          </a:p>
          <a:p>
            <a:pPr marL="0" indent="0">
              <a:buNone/>
            </a:pPr>
            <a:r>
              <a:rPr lang="en-IN" sz="3200" dirty="0"/>
              <a:t>	- </a:t>
            </a:r>
            <a:r>
              <a:rPr lang="en-IN" sz="3200" dirty="0" err="1"/>
              <a:t>linea</a:t>
            </a:r>
            <a:r>
              <a:rPr lang="en-IN" sz="3200" dirty="0"/>
              <a:t> nigra and stria gravidarum seen</a:t>
            </a:r>
          </a:p>
          <a:p>
            <a:pPr marL="0" indent="0">
              <a:buNone/>
            </a:pPr>
            <a:r>
              <a:rPr lang="en-IN" sz="3200" dirty="0"/>
              <a:t>	- no dilated veins, scars or sinuses seen</a:t>
            </a:r>
          </a:p>
          <a:p>
            <a:pPr marL="0" indent="0">
              <a:buNone/>
            </a:pPr>
            <a:r>
              <a:rPr lang="en-IN" sz="3200" dirty="0"/>
              <a:t>	- hernial orifices normal</a:t>
            </a:r>
          </a:p>
          <a:p>
            <a:pPr marL="0" indent="0">
              <a:buNone/>
            </a:pPr>
            <a:r>
              <a:rPr lang="en-IN" sz="3200" dirty="0"/>
              <a:t>	- foetal movements observed</a:t>
            </a:r>
          </a:p>
        </p:txBody>
      </p:sp>
    </p:spTree>
    <p:extLst>
      <p:ext uri="{BB962C8B-B14F-4D97-AF65-F5344CB8AC3E}">
        <p14:creationId xmlns:p14="http://schemas.microsoft.com/office/powerpoint/2010/main" val="2633671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38151-91D8-7FF4-9007-FB0E4A25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OBSTETRIC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7E8A9-69AF-0126-8E25-3DAE9C2E9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Palpation</a:t>
            </a:r>
          </a:p>
          <a:p>
            <a:pPr marL="0" indent="0">
              <a:buNone/>
            </a:pPr>
            <a:r>
              <a:rPr lang="en-IN" sz="3200" dirty="0"/>
              <a:t>	- Fundal height 34-36 weeks, flanks not full,</a:t>
            </a:r>
          </a:p>
          <a:p>
            <a:pPr marL="0" indent="0">
              <a:buNone/>
            </a:pPr>
            <a:r>
              <a:rPr lang="en-IN" sz="3200" dirty="0"/>
              <a:t>	- liquor clinically adequate</a:t>
            </a:r>
          </a:p>
          <a:p>
            <a:pPr marL="0" indent="0">
              <a:buNone/>
            </a:pPr>
            <a:r>
              <a:rPr lang="en-IN" sz="3200" dirty="0"/>
              <a:t>	- SFH 34cm, AG 90cm</a:t>
            </a:r>
          </a:p>
          <a:p>
            <a:pPr marL="0" indent="0">
              <a:buNone/>
            </a:pPr>
            <a:r>
              <a:rPr lang="en-IN" sz="3200" dirty="0"/>
              <a:t>	- Estimated foetal weight = 3410g (Johnson’s formula)</a:t>
            </a:r>
          </a:p>
          <a:p>
            <a:pPr marL="0" indent="0">
              <a:buNone/>
            </a:pPr>
            <a:r>
              <a:rPr lang="en-IN" sz="3200" dirty="0"/>
              <a:t>	- normal tone, 10”/2/10’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4746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38151-91D8-7FF4-9007-FB0E4A25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OBSTETRIC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7E8A9-69AF-0126-8E25-3DAE9C2E9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138"/>
            <a:ext cx="10515600" cy="4651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3000" dirty="0"/>
              <a:t>OBSTETRIC GRIPS</a:t>
            </a:r>
          </a:p>
          <a:p>
            <a:pPr marL="571500" indent="-571500">
              <a:buFont typeface="+mj-lt"/>
              <a:buAutoNum type="romanUcPeriod"/>
            </a:pPr>
            <a:r>
              <a:rPr lang="en-IN" sz="3000" dirty="0"/>
              <a:t>Fundal grip : a broad, soft, non-ballotable mass, s/o foetal breech</a:t>
            </a:r>
          </a:p>
          <a:p>
            <a:pPr marL="571500" indent="-571500">
              <a:buFont typeface="+mj-lt"/>
              <a:buAutoNum type="romanUcPeriod"/>
            </a:pPr>
            <a:r>
              <a:rPr lang="en-IN" sz="3000" dirty="0"/>
              <a:t>Umbilical grips</a:t>
            </a:r>
          </a:p>
          <a:p>
            <a:pPr marL="457200" lvl="1" indent="0">
              <a:buNone/>
            </a:pPr>
            <a:r>
              <a:rPr lang="en-IN" sz="3000" dirty="0"/>
              <a:t>	Right – multiple irregular knob-like structures, s/o foetal limbs</a:t>
            </a:r>
          </a:p>
          <a:p>
            <a:pPr marL="457200" lvl="1" indent="0">
              <a:buNone/>
            </a:pPr>
            <a:r>
              <a:rPr lang="en-IN" sz="3000" dirty="0"/>
              <a:t>	Left – uniform curved resistance, s/o foetal spine</a:t>
            </a:r>
          </a:p>
          <a:p>
            <a:pPr marL="571500" indent="-571500">
              <a:buFont typeface="+mj-lt"/>
              <a:buAutoNum type="romanUcPeriod"/>
            </a:pPr>
            <a:r>
              <a:rPr lang="en-IN" sz="3000" dirty="0"/>
              <a:t>1</a:t>
            </a:r>
            <a:r>
              <a:rPr lang="en-IN" sz="3000" baseline="30000" dirty="0"/>
              <a:t>st</a:t>
            </a:r>
            <a:r>
              <a:rPr lang="en-IN" sz="3000" dirty="0"/>
              <a:t> pelvic grip : a hard, globular, ballotable mass, s/o mobile foetal head</a:t>
            </a:r>
          </a:p>
          <a:p>
            <a:pPr marL="571500" indent="-571500">
              <a:buFont typeface="+mj-lt"/>
              <a:buAutoNum type="romanUcPeriod"/>
            </a:pPr>
            <a:r>
              <a:rPr lang="en-IN" sz="3000" dirty="0"/>
              <a:t>2</a:t>
            </a:r>
            <a:r>
              <a:rPr lang="en-IN" sz="3000" baseline="30000" dirty="0"/>
              <a:t>nd</a:t>
            </a:r>
            <a:r>
              <a:rPr lang="en-IN" sz="3000" dirty="0"/>
              <a:t> pelvic grip : hands converging, s/o foetal head not engaged</a:t>
            </a:r>
          </a:p>
          <a:p>
            <a:pPr marL="571500" indent="-571500">
              <a:buFont typeface="+mj-lt"/>
              <a:buAutoNum type="romanUcPeriod"/>
            </a:pPr>
            <a:endParaRPr lang="en-IN" dirty="0"/>
          </a:p>
          <a:p>
            <a:r>
              <a:rPr lang="en-IN" sz="3000" dirty="0"/>
              <a:t>Auscultation : FHS present in Left </a:t>
            </a:r>
            <a:r>
              <a:rPr lang="en-IN" sz="3000" dirty="0" err="1"/>
              <a:t>spino</a:t>
            </a:r>
            <a:r>
              <a:rPr lang="en-IN" sz="3000" dirty="0"/>
              <a:t>-umbilical line, FHR 150bpm</a:t>
            </a:r>
          </a:p>
        </p:txBody>
      </p:sp>
    </p:spTree>
    <p:extLst>
      <p:ext uri="{BB962C8B-B14F-4D97-AF65-F5344CB8AC3E}">
        <p14:creationId xmlns:p14="http://schemas.microsoft.com/office/powerpoint/2010/main" val="3246791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6F192-57FA-3203-FD70-112661596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OBSTETRIC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696EC-4DC6-480F-4E2C-D9A99A3D6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P/S : vaginal mucosa pale</a:t>
            </a:r>
          </a:p>
          <a:p>
            <a:pPr marL="457200" lvl="1" indent="0">
              <a:buNone/>
            </a:pPr>
            <a:r>
              <a:rPr lang="en-IN" sz="2800" dirty="0"/>
              <a:t>	Cervix healthy, </a:t>
            </a:r>
            <a:r>
              <a:rPr lang="en-IN" sz="2800" dirty="0" err="1"/>
              <a:t>Os</a:t>
            </a:r>
            <a:r>
              <a:rPr lang="en-IN" sz="2800" dirty="0"/>
              <a:t> appears open</a:t>
            </a:r>
          </a:p>
          <a:p>
            <a:pPr marL="457200" lvl="1" indent="0">
              <a:buNone/>
            </a:pPr>
            <a:r>
              <a:rPr lang="en-IN" sz="2800" dirty="0"/>
              <a:t>	No abnormal discharge</a:t>
            </a:r>
          </a:p>
          <a:p>
            <a:pPr marL="457200" lvl="1" indent="0">
              <a:buNone/>
            </a:pPr>
            <a:endParaRPr lang="en-IN" sz="2800" dirty="0"/>
          </a:p>
          <a:p>
            <a:r>
              <a:rPr lang="en-IN" dirty="0"/>
              <a:t>P/V : Cervix 2.5cm long, soft, mid-position,</a:t>
            </a:r>
          </a:p>
          <a:p>
            <a:pPr marL="457200" lvl="1" indent="0">
              <a:buNone/>
            </a:pPr>
            <a:r>
              <a:rPr lang="en-IN" sz="2800" dirty="0"/>
              <a:t>	</a:t>
            </a:r>
            <a:r>
              <a:rPr lang="en-IN" sz="2800" dirty="0" err="1"/>
              <a:t>Os</a:t>
            </a:r>
            <a:r>
              <a:rPr lang="en-IN" sz="2800" dirty="0"/>
              <a:t> 1FT, membranes present</a:t>
            </a:r>
          </a:p>
          <a:p>
            <a:pPr marL="457200" lvl="1" indent="0">
              <a:buNone/>
            </a:pPr>
            <a:r>
              <a:rPr lang="en-IN" sz="2800" dirty="0"/>
              <a:t>	PP vertex high up</a:t>
            </a:r>
          </a:p>
          <a:p>
            <a:pPr marL="457200" lvl="1" indent="0">
              <a:buNone/>
            </a:pPr>
            <a:r>
              <a:rPr lang="en-IN" sz="2800" dirty="0"/>
              <a:t>	Pelvis adequate </a:t>
            </a:r>
          </a:p>
          <a:p>
            <a:pPr marL="457200" lvl="1" indent="0">
              <a:buNone/>
            </a:pPr>
            <a:r>
              <a:rPr lang="en-IN" sz="2800" dirty="0"/>
              <a:t>	Bishop’s score : 4</a:t>
            </a:r>
          </a:p>
        </p:txBody>
      </p:sp>
    </p:spTree>
    <p:extLst>
      <p:ext uri="{BB962C8B-B14F-4D97-AF65-F5344CB8AC3E}">
        <p14:creationId xmlns:p14="http://schemas.microsoft.com/office/powerpoint/2010/main" val="3728081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8DBF-3D61-DAA8-68C8-8DD42D447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593" y="1157854"/>
            <a:ext cx="10515600" cy="2852737"/>
          </a:xfrm>
        </p:spPr>
        <p:txBody>
          <a:bodyPr/>
          <a:lstStyle/>
          <a:p>
            <a:r>
              <a:rPr lang="en-IN" dirty="0"/>
              <a:t>DIAGNOSIS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FFCF9-FB72-B7D2-C0DF-BBD529C53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54578"/>
            <a:ext cx="10515600" cy="2159679"/>
          </a:xfrm>
        </p:spPr>
        <p:txBody>
          <a:bodyPr>
            <a:normAutofit/>
          </a:bodyPr>
          <a:lstStyle/>
          <a:p>
            <a:pPr algn="just"/>
            <a:r>
              <a:rPr lang="en-IN" sz="3200" dirty="0">
                <a:solidFill>
                  <a:schemeClr val="tx1"/>
                </a:solidFill>
              </a:rPr>
              <a:t>27 year old G2P1L1 at 36 weeks of gestation with longitudinal lie, in cephalic presentation in preterm labour in k/c/o Sickle cell anaemia, with severe anaemia not in failure, with no features of sickle cell crisis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07281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6E28B-7936-238B-A6E1-F800A25A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INTRA-PARTUM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A6266-EF13-AF60-8496-6EF0243A3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1</a:t>
            </a:r>
            <a:r>
              <a:rPr lang="en-IN" baseline="30000" dirty="0"/>
              <a:t>ST</a:t>
            </a:r>
            <a:r>
              <a:rPr lang="en-IN" dirty="0"/>
              <a:t> STAGE OF LABOUR</a:t>
            </a:r>
          </a:p>
          <a:p>
            <a:pPr marL="571500" indent="-571500">
              <a:buFont typeface="+mj-lt"/>
              <a:buAutoNum type="romanLcPeriod"/>
            </a:pPr>
            <a:r>
              <a:rPr lang="en-IN" dirty="0"/>
              <a:t>Propped up position</a:t>
            </a:r>
          </a:p>
          <a:p>
            <a:pPr marL="571500" indent="-571500">
              <a:buFont typeface="+mj-lt"/>
              <a:buAutoNum type="romanLcPeriod"/>
            </a:pPr>
            <a:r>
              <a:rPr lang="en-IN" dirty="0"/>
              <a:t>O2 given</a:t>
            </a:r>
          </a:p>
          <a:p>
            <a:pPr marL="571500" indent="-571500">
              <a:buFont typeface="+mj-lt"/>
              <a:buAutoNum type="romanLcPeriod"/>
            </a:pPr>
            <a:r>
              <a:rPr lang="en-IN" dirty="0"/>
              <a:t>Adequate labour analgesia</a:t>
            </a:r>
          </a:p>
          <a:p>
            <a:pPr marL="571500" indent="-571500">
              <a:buFont typeface="+mj-lt"/>
              <a:buAutoNum type="romanLcPeriod"/>
            </a:pPr>
            <a:r>
              <a:rPr lang="en-IN" dirty="0"/>
              <a:t>Limit/minimise pelvic examinations</a:t>
            </a:r>
          </a:p>
          <a:p>
            <a:pPr marL="571500" indent="-571500">
              <a:buFont typeface="+mj-lt"/>
              <a:buAutoNum type="romanLcPeriod"/>
            </a:pPr>
            <a:r>
              <a:rPr lang="en-IN" dirty="0"/>
              <a:t>Vitals monitoring (esp. SpO2, pulse rate, chest auscultation)</a:t>
            </a:r>
          </a:p>
          <a:p>
            <a:pPr marL="571500" indent="-571500">
              <a:buFont typeface="+mj-lt"/>
              <a:buAutoNum type="romanLcPeriod"/>
            </a:pPr>
            <a:r>
              <a:rPr lang="en-IN" dirty="0"/>
              <a:t>Hydration – oral preferred</a:t>
            </a:r>
          </a:p>
          <a:p>
            <a:pPr marL="571500" indent="-571500">
              <a:buFont typeface="+mj-lt"/>
              <a:buAutoNum type="romanLcPeriod"/>
            </a:pPr>
            <a:r>
              <a:rPr lang="en-IN" dirty="0"/>
              <a:t>Prophylactic antibiotics</a:t>
            </a:r>
          </a:p>
          <a:p>
            <a:pPr marL="571500" indent="-571500">
              <a:buFont typeface="+mj-lt"/>
              <a:buAutoNum type="romanLcPeriod"/>
            </a:pPr>
            <a:r>
              <a:rPr lang="en-IN" dirty="0"/>
              <a:t>PRBC transfusion based on Hb%</a:t>
            </a:r>
          </a:p>
          <a:p>
            <a:pPr marL="571500" indent="-571500">
              <a:buFont typeface="+mj-lt"/>
              <a:buAutoNum type="romanLcPeriod"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15763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6E28B-7936-238B-A6E1-F800A25A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INTRA-PARTUM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A6266-EF13-AF60-8496-6EF0243A3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2</a:t>
            </a:r>
            <a:r>
              <a:rPr lang="en-IN" baseline="30000" dirty="0"/>
              <a:t>ND</a:t>
            </a:r>
            <a:r>
              <a:rPr lang="en-IN" dirty="0"/>
              <a:t> STAGE OF LABOUR</a:t>
            </a:r>
          </a:p>
          <a:p>
            <a:pPr>
              <a:buFontTx/>
              <a:buChar char="-"/>
            </a:pPr>
            <a:r>
              <a:rPr lang="en-IN" dirty="0"/>
              <a:t>To be cut short</a:t>
            </a:r>
          </a:p>
          <a:p>
            <a:pPr>
              <a:buFontTx/>
              <a:buChar char="-"/>
            </a:pPr>
            <a:endParaRPr lang="en-IN" dirty="0"/>
          </a:p>
          <a:p>
            <a:pPr marL="0" indent="0">
              <a:buNone/>
            </a:pPr>
            <a:r>
              <a:rPr lang="en-IN" dirty="0"/>
              <a:t>3</a:t>
            </a:r>
            <a:r>
              <a:rPr lang="en-IN" baseline="30000" dirty="0"/>
              <a:t>RD</a:t>
            </a:r>
            <a:r>
              <a:rPr lang="en-IN" dirty="0"/>
              <a:t> STAGE OF LABOUR</a:t>
            </a:r>
          </a:p>
          <a:p>
            <a:pPr marL="0" indent="0">
              <a:buNone/>
            </a:pPr>
            <a:r>
              <a:rPr lang="en-IN" dirty="0"/>
              <a:t>- Active Management of third stage of labour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01108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95170-297E-9652-3D56-938DAE45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POST-PARTUM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38F73-FCFD-05F9-9BB0-A9D3EB80E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Monitoring of vitals</a:t>
            </a:r>
          </a:p>
          <a:p>
            <a:r>
              <a:rPr lang="en-IN" dirty="0"/>
              <a:t>Antibiotics to be continued</a:t>
            </a:r>
          </a:p>
          <a:p>
            <a:r>
              <a:rPr lang="en-IN" dirty="0"/>
              <a:t>Anaemia correction to be done</a:t>
            </a:r>
          </a:p>
          <a:p>
            <a:r>
              <a:rPr lang="en-IN" dirty="0"/>
              <a:t>Contraceptive advice at discharge.</a:t>
            </a:r>
          </a:p>
        </p:txBody>
      </p:sp>
    </p:spTree>
    <p:extLst>
      <p:ext uri="{BB962C8B-B14F-4D97-AF65-F5344CB8AC3E}">
        <p14:creationId xmlns:p14="http://schemas.microsoft.com/office/powerpoint/2010/main" val="40578397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42FF8-E887-5E0C-20BA-3B08602E2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9454FE-3E6F-31EC-98ED-CF65B25236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83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B761-1CF2-5261-B2A1-93E157A3F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7E1EF-9511-6975-CC8C-5FF616D01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dirty="0"/>
              <a:t>She is</a:t>
            </a:r>
          </a:p>
          <a:p>
            <a:r>
              <a:rPr lang="en-IN" sz="3200" dirty="0"/>
              <a:t>Gravida 2, Para 1, Living 1, Abortion 0</a:t>
            </a:r>
          </a:p>
          <a:p>
            <a:r>
              <a:rPr lang="en-IN" sz="3200" dirty="0"/>
              <a:t>LMP 28/5/23, EDD 4/3/24</a:t>
            </a:r>
          </a:p>
          <a:p>
            <a:r>
              <a:rPr lang="en-IN" sz="3200" dirty="0"/>
              <a:t>36 weeks (examined on 5/2/24)</a:t>
            </a:r>
          </a:p>
          <a:p>
            <a:r>
              <a:rPr lang="en-IN" sz="3200" dirty="0"/>
              <a:t>Booked at </a:t>
            </a:r>
            <a:r>
              <a:rPr lang="en-IN" sz="3200" dirty="0" err="1"/>
              <a:t>Ramnagara</a:t>
            </a:r>
            <a:r>
              <a:rPr lang="en-IN" sz="3200" dirty="0"/>
              <a:t> PHC (15 minutes away from her residence)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793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E545-D76C-BE74-F1CC-2857140BA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35239"/>
            <a:ext cx="10058400" cy="1325563"/>
          </a:xfrm>
        </p:spPr>
        <p:txBody>
          <a:bodyPr>
            <a:normAutofit fontScale="90000"/>
          </a:bodyPr>
          <a:lstStyle/>
          <a:p>
            <a:r>
              <a:rPr lang="en-IN" sz="6000" dirty="0"/>
              <a:t>PRESENTING COMPLAINTS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4F7F7-43CA-C03D-4B8D-48359CD0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199" y="1712459"/>
            <a:ext cx="10058400" cy="46280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dirty="0"/>
              <a:t>	c/o  abdominal pain x 1 day</a:t>
            </a:r>
          </a:p>
        </p:txBody>
      </p:sp>
    </p:spTree>
    <p:extLst>
      <p:ext uri="{BB962C8B-B14F-4D97-AF65-F5344CB8AC3E}">
        <p14:creationId xmlns:p14="http://schemas.microsoft.com/office/powerpoint/2010/main" val="3045707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14A4A-4F34-6124-A69D-7EE671D82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HISTORY OF PRESENTING COMPLAINTS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DAF08-EAF1-37C4-DD94-A1B252B82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1825625"/>
            <a:ext cx="10776857" cy="368965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IN" sz="3200" dirty="0"/>
          </a:p>
          <a:p>
            <a:pPr marL="457200" lvl="1" indent="0">
              <a:buNone/>
            </a:pPr>
            <a:r>
              <a:rPr lang="en-IN" sz="3200" dirty="0"/>
              <a:t>She was apparently well until 1 day ago, when she developed abdominal pain </a:t>
            </a:r>
          </a:p>
          <a:p>
            <a:pPr lvl="1"/>
            <a:r>
              <a:rPr lang="en-IN" sz="3200" dirty="0"/>
              <a:t>Lower abdomen </a:t>
            </a:r>
          </a:p>
          <a:p>
            <a:pPr lvl="1"/>
            <a:r>
              <a:rPr lang="en-IN" sz="3200" dirty="0"/>
              <a:t>Intermittent, associated with tightening</a:t>
            </a:r>
          </a:p>
          <a:p>
            <a:pPr lvl="1"/>
            <a:r>
              <a:rPr lang="en-IN" sz="3200" dirty="0"/>
              <a:t>Radiating to back and thighs</a:t>
            </a:r>
          </a:p>
          <a:p>
            <a:pPr lvl="1"/>
            <a:r>
              <a:rPr lang="en-IN" sz="3200" dirty="0"/>
              <a:t>Gradually increasing in severity, duration and frequency</a:t>
            </a:r>
          </a:p>
        </p:txBody>
      </p:sp>
    </p:spTree>
    <p:extLst>
      <p:ext uri="{BB962C8B-B14F-4D97-AF65-F5344CB8AC3E}">
        <p14:creationId xmlns:p14="http://schemas.microsoft.com/office/powerpoint/2010/main" val="174720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655C8-399C-9BDF-CF6E-F97164359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PRESENTING 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9E2DF-C735-1201-7EB5-6A9760A4D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528" y="1921783"/>
            <a:ext cx="10515600" cy="4351338"/>
          </a:xfrm>
        </p:spPr>
        <p:txBody>
          <a:bodyPr>
            <a:normAutofit/>
          </a:bodyPr>
          <a:lstStyle/>
          <a:p>
            <a:r>
              <a:rPr lang="en-IN" sz="3200" dirty="0"/>
              <a:t>Appreciating foetal movements well</a:t>
            </a:r>
          </a:p>
          <a:p>
            <a:r>
              <a:rPr lang="en-IN" sz="3200" dirty="0"/>
              <a:t>No leaking or bleeding per vagina</a:t>
            </a:r>
          </a:p>
          <a:p>
            <a:r>
              <a:rPr lang="en-IN" sz="3200" dirty="0"/>
              <a:t>No h/o foul-smelling vaginal discharge</a:t>
            </a:r>
          </a:p>
          <a:p>
            <a:r>
              <a:rPr lang="en-IN" sz="3200" dirty="0"/>
              <a:t>No h/o burning micturition or increased frequency of micturition</a:t>
            </a:r>
          </a:p>
          <a:p>
            <a:r>
              <a:rPr lang="en-IN" sz="3200" dirty="0"/>
              <a:t>No h/o fever or chills</a:t>
            </a:r>
          </a:p>
          <a:p>
            <a:r>
              <a:rPr lang="en-IN" sz="3200" dirty="0"/>
              <a:t>No h/o loose stools or vomiting</a:t>
            </a:r>
          </a:p>
        </p:txBody>
      </p:sp>
    </p:spTree>
    <p:extLst>
      <p:ext uri="{BB962C8B-B14F-4D97-AF65-F5344CB8AC3E}">
        <p14:creationId xmlns:p14="http://schemas.microsoft.com/office/powerpoint/2010/main" val="199308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4A67-30DE-D72E-FBF8-DF3E50B0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PRESENTING 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7991F-6A97-357A-42AC-23E3DF00F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IN" dirty="0"/>
              <a:t>No h/o easy fatigability, breathlessness, palpitations, chest pain or swelling of lower limbs</a:t>
            </a:r>
          </a:p>
          <a:p>
            <a:pPr>
              <a:lnSpc>
                <a:spcPct val="100000"/>
              </a:lnSpc>
            </a:pPr>
            <a:r>
              <a:rPr lang="en-IN" dirty="0"/>
              <a:t>No h/o haematemesis or melaena</a:t>
            </a:r>
          </a:p>
          <a:p>
            <a:pPr>
              <a:lnSpc>
                <a:spcPct val="100000"/>
              </a:lnSpc>
            </a:pPr>
            <a:r>
              <a:rPr lang="en-IN" dirty="0"/>
              <a:t>No h/o yellowish discolouration of skin or eyes</a:t>
            </a:r>
          </a:p>
          <a:p>
            <a:pPr>
              <a:lnSpc>
                <a:spcPct val="100000"/>
              </a:lnSpc>
            </a:pPr>
            <a:r>
              <a:rPr lang="en-IN" dirty="0"/>
              <a:t>No h/o bleeding gums, easy bruising</a:t>
            </a:r>
          </a:p>
          <a:p>
            <a:pPr>
              <a:lnSpc>
                <a:spcPct val="100000"/>
              </a:lnSpc>
            </a:pPr>
            <a:r>
              <a:rPr lang="en-IN" dirty="0"/>
              <a:t>No h/o chronic cough, low grade fever with evening rise in temperature</a:t>
            </a:r>
          </a:p>
          <a:p>
            <a:pPr>
              <a:lnSpc>
                <a:spcPct val="100000"/>
              </a:lnSpc>
            </a:pPr>
            <a:r>
              <a:rPr lang="en-IN" dirty="0"/>
              <a:t>No h/o acute persistent abdominal pain, bone pain, </a:t>
            </a:r>
            <a:r>
              <a:rPr lang="en-IN" dirty="0" err="1"/>
              <a:t>pluritic</a:t>
            </a:r>
            <a:r>
              <a:rPr lang="en-IN" dirty="0"/>
              <a:t> chest pain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486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1FF4C-EC07-E514-9EC6-1D7BF79A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dirty="0"/>
              <a:t>HISTORY OF PRESENT PREGNANCY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22E8-924C-D260-7189-C17ABFE08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979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dirty="0"/>
              <a:t>1</a:t>
            </a:r>
            <a:r>
              <a:rPr lang="en-IN" sz="3200" baseline="30000" dirty="0"/>
              <a:t>st</a:t>
            </a:r>
            <a:r>
              <a:rPr lang="en-IN" sz="3200" dirty="0"/>
              <a:t> trimester</a:t>
            </a:r>
          </a:p>
          <a:p>
            <a:r>
              <a:rPr lang="en-IN" dirty="0"/>
              <a:t>Spontaneous conception</a:t>
            </a:r>
          </a:p>
          <a:p>
            <a:r>
              <a:rPr lang="en-IN" dirty="0"/>
              <a:t>Pregnancy detected at 2 months of amenorrhoea with home UPT kit</a:t>
            </a:r>
          </a:p>
          <a:p>
            <a:r>
              <a:rPr lang="en-IN" dirty="0"/>
              <a:t>Booking visit at </a:t>
            </a:r>
            <a:r>
              <a:rPr lang="en-IN" dirty="0" err="1"/>
              <a:t>Ramnagara</a:t>
            </a:r>
            <a:r>
              <a:rPr lang="en-IN" dirty="0"/>
              <a:t> PHC, dating scan done</a:t>
            </a:r>
          </a:p>
          <a:p>
            <a:r>
              <a:rPr lang="en-IN" dirty="0"/>
              <a:t>Continued on Tab. Folic acid </a:t>
            </a:r>
          </a:p>
          <a:p>
            <a:pPr marL="0" indent="0">
              <a:buNone/>
            </a:pPr>
            <a:r>
              <a:rPr lang="en-IN" dirty="0"/>
              <a:t>    (Patient had been on folic acid during inter-conceptional period also)</a:t>
            </a:r>
          </a:p>
          <a:p>
            <a:r>
              <a:rPr lang="en-IN" dirty="0"/>
              <a:t>At 3 months gestation, Hb was 6.2g/dL</a:t>
            </a:r>
          </a:p>
          <a:p>
            <a:r>
              <a:rPr lang="en-IN" dirty="0"/>
              <a:t>No h/o breathlessness, palpitations, leg swelling, easy fatigability</a:t>
            </a:r>
          </a:p>
        </p:txBody>
      </p:sp>
    </p:spTree>
    <p:extLst>
      <p:ext uri="{BB962C8B-B14F-4D97-AF65-F5344CB8AC3E}">
        <p14:creationId xmlns:p14="http://schemas.microsoft.com/office/powerpoint/2010/main" val="200253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1978</Words>
  <Application>Microsoft Office PowerPoint</Application>
  <PresentationFormat>Widescreen</PresentationFormat>
  <Paragraphs>284</Paragraphs>
  <Slides>39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Theme</vt:lpstr>
      <vt:lpstr>BSOG MONTHLY PG PROGRAM  CASE PRESENTATION</vt:lpstr>
      <vt:lpstr> HISTORY </vt:lpstr>
      <vt:lpstr>DEMOGRAPHIC DETAILS</vt:lpstr>
      <vt:lpstr>PowerPoint Presentation</vt:lpstr>
      <vt:lpstr>PRESENTING COMPLAINTS </vt:lpstr>
      <vt:lpstr>HISTORY OF PRESENTING COMPLAINTS </vt:lpstr>
      <vt:lpstr>HISTORY OF PRESENTING COMPLAINTS</vt:lpstr>
      <vt:lpstr>HISTORY OF PRESENTING COMPLAINTS</vt:lpstr>
      <vt:lpstr>HISTORY OF PRESENT PREGNANCY</vt:lpstr>
      <vt:lpstr>HISTORY OF PRESENT PREGNANCY</vt:lpstr>
      <vt:lpstr>HISTORY OF PRESENT PREGNANCY</vt:lpstr>
      <vt:lpstr>HISTORY OF PRESENT PREGNANCY</vt:lpstr>
      <vt:lpstr>HISTORY OF PRESENT PREGNANCY</vt:lpstr>
      <vt:lpstr>PowerPoint Presentation</vt:lpstr>
      <vt:lpstr>HISTORY OF PRESENT PREGNANCY</vt:lpstr>
      <vt:lpstr>HISTORY OF PRESENT PREGNANCY</vt:lpstr>
      <vt:lpstr>PowerPoint Presentation</vt:lpstr>
      <vt:lpstr>HISTORY OF PRESENT PREGNANCY</vt:lpstr>
      <vt:lpstr>OBSTETRIC HISTORY</vt:lpstr>
      <vt:lpstr>OBSTETRIC HISTORY</vt:lpstr>
      <vt:lpstr>MENSTRUAL HISTORY</vt:lpstr>
      <vt:lpstr>PAST HISTORY</vt:lpstr>
      <vt:lpstr>FAMILY HISTORY</vt:lpstr>
      <vt:lpstr>PERSONAL HISTORY</vt:lpstr>
      <vt:lpstr>SUMMARY</vt:lpstr>
      <vt:lpstr> CLINICAL EXAMINATION </vt:lpstr>
      <vt:lpstr>GENERAL PHYSICAL EXAMINATION</vt:lpstr>
      <vt:lpstr>GENERAL PHYSICAL EXAMINATION</vt:lpstr>
      <vt:lpstr>SYSTEMIC EXAMINATION</vt:lpstr>
      <vt:lpstr>SYSTEMIC EXAMINATION</vt:lpstr>
      <vt:lpstr>OBSTETRIC EXAMINATION</vt:lpstr>
      <vt:lpstr>OBSTETRIC EXAMINATION</vt:lpstr>
      <vt:lpstr>OBSTETRIC EXAMINATION</vt:lpstr>
      <vt:lpstr>OBSTETRIC EXAMINATION</vt:lpstr>
      <vt:lpstr>DIAGNOSIS  </vt:lpstr>
      <vt:lpstr>INTRA-PARTUM MANAGEMENT</vt:lpstr>
      <vt:lpstr>INTRA-PARTUM MANAGEMENT</vt:lpstr>
      <vt:lpstr>POST-PARTUM MANAGEMENT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BSOG PG FORUM  CASE PRESENTATION</dc:title>
  <dc:creator>Shreya Rasquinha</dc:creator>
  <cp:lastModifiedBy>Shreya Rasquinha</cp:lastModifiedBy>
  <cp:revision>14</cp:revision>
  <dcterms:created xsi:type="dcterms:W3CDTF">2024-04-12T14:38:50Z</dcterms:created>
  <dcterms:modified xsi:type="dcterms:W3CDTF">2024-04-20T16:56:35Z</dcterms:modified>
</cp:coreProperties>
</file>